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rial Black" panose="020B0A04020102020204" pitchFamily="34" charset="0"/>
      <p:bold r:id="rId15"/>
    </p:embeddedFont>
    <p:embeddedFont>
      <p:font typeface="Calibri" panose="020F0502020204030204" pitchFamily="34" charset="0"/>
      <p:regular r:id="rId16"/>
      <p:bold r:id="rId17"/>
      <p:italic r:id="rId18"/>
      <p:boldItalic r:id="rId19"/>
    </p:embeddedFont>
    <p:embeddedFont>
      <p:font typeface="Montserrat" panose="020B0604020202020204" charset="0"/>
      <p:regular r:id="rId20"/>
    </p:embeddedFont>
    <p:embeddedFont>
      <p:font typeface="Montserrat Bold" panose="020B0604020202020204" charset="0"/>
      <p:regular r:id="rId21"/>
    </p:embeddedFont>
    <p:embeddedFont>
      <p:font typeface="Montserrat Medium" panose="020B0604020202020204" charset="0"/>
      <p:regular r:id="rId22"/>
    </p:embeddedFont>
    <p:embeddedFont>
      <p:font typeface="Neue Machina Ultra-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274" y="11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6.svg"/><Relationship Id="rId7" Type="http://schemas.openxmlformats.org/officeDocument/2006/relationships/image" Target="../media/image4.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21.png"/></Relationships>
</file>

<file path=ppt/slides/_rels/slide11.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svg"/><Relationship Id="rId7"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4.sv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2.sv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svg"/><Relationship Id="rId7" Type="http://schemas.openxmlformats.org/officeDocument/2006/relationships/image" Target="../media/image15.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2.svg"/><Relationship Id="rId10" Type="http://schemas.openxmlformats.org/officeDocument/2006/relationships/image" Target="../media/image17.png"/><Relationship Id="rId4" Type="http://schemas.openxmlformats.org/officeDocument/2006/relationships/image" Target="../media/image1.png"/><Relationship Id="rId9" Type="http://schemas.openxmlformats.org/officeDocument/2006/relationships/image" Target="../media/image16.pn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sv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sv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sv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sv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sv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sv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3875567" y="-4926720"/>
            <a:ext cx="9808535" cy="9808535"/>
          </a:xfrm>
          <a:custGeom>
            <a:avLst/>
            <a:gdLst/>
            <a:ahLst/>
            <a:cxnLst/>
            <a:rect l="l" t="t" r="r" b="b"/>
            <a:pathLst>
              <a:path w="9808535" h="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71731" y="6544095"/>
            <a:ext cx="6009009" cy="6009009"/>
          </a:xfrm>
          <a:custGeom>
            <a:avLst/>
            <a:gdLst/>
            <a:ahLst/>
            <a:cxnLst/>
            <a:rect l="l" t="t" r="r" b="b"/>
            <a:pathLst>
              <a:path w="6009009" h="6009009">
                <a:moveTo>
                  <a:pt x="0" y="0"/>
                </a:moveTo>
                <a:lnTo>
                  <a:pt x="6009009" y="0"/>
                </a:lnTo>
                <a:lnTo>
                  <a:pt x="6009009" y="6009010"/>
                </a:lnTo>
                <a:lnTo>
                  <a:pt x="0" y="6009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8100000">
            <a:off x="11884038" y="6896830"/>
            <a:ext cx="8209501" cy="6060105"/>
          </a:xfrm>
          <a:custGeom>
            <a:avLst/>
            <a:gdLst/>
            <a:ahLst/>
            <a:cxnLst/>
            <a:rect l="l" t="t" r="r" b="b"/>
            <a:pathLst>
              <a:path w="8209501" h="6060105">
                <a:moveTo>
                  <a:pt x="0" y="0"/>
                </a:moveTo>
                <a:lnTo>
                  <a:pt x="8209501" y="0"/>
                </a:lnTo>
                <a:lnTo>
                  <a:pt x="8209501" y="6060105"/>
                </a:lnTo>
                <a:lnTo>
                  <a:pt x="0" y="606010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rot="-1393429">
            <a:off x="12271558" y="6401948"/>
            <a:ext cx="4723918" cy="2308815"/>
          </a:xfrm>
          <a:custGeom>
            <a:avLst/>
            <a:gdLst/>
            <a:ahLst/>
            <a:cxnLst/>
            <a:rect l="l" t="t" r="r" b="b"/>
            <a:pathLst>
              <a:path w="4723918" h="2308815">
                <a:moveTo>
                  <a:pt x="0" y="0"/>
                </a:moveTo>
                <a:lnTo>
                  <a:pt x="4723917" y="0"/>
                </a:lnTo>
                <a:lnTo>
                  <a:pt x="4723917" y="2308815"/>
                </a:lnTo>
                <a:lnTo>
                  <a:pt x="0" y="2308815"/>
                </a:lnTo>
                <a:lnTo>
                  <a:pt x="0" y="0"/>
                </a:lnTo>
                <a:close/>
              </a:path>
            </a:pathLst>
          </a:custGeom>
          <a:blipFill>
            <a:blip r:embed="rId8"/>
            <a:stretch>
              <a:fillRect/>
            </a:stretch>
          </a:blipFill>
        </p:spPr>
      </p:sp>
      <p:sp>
        <p:nvSpPr>
          <p:cNvPr id="6" name="Freeform 6"/>
          <p:cNvSpPr/>
          <p:nvPr/>
        </p:nvSpPr>
        <p:spPr>
          <a:xfrm>
            <a:off x="6980261" y="5943223"/>
            <a:ext cx="4327479" cy="600872"/>
          </a:xfrm>
          <a:custGeom>
            <a:avLst/>
            <a:gdLst/>
            <a:ahLst/>
            <a:cxnLst/>
            <a:rect l="l" t="t" r="r" b="b"/>
            <a:pathLst>
              <a:path w="4327479" h="600872">
                <a:moveTo>
                  <a:pt x="0" y="0"/>
                </a:moveTo>
                <a:lnTo>
                  <a:pt x="4327478" y="0"/>
                </a:lnTo>
                <a:lnTo>
                  <a:pt x="4327478" y="600872"/>
                </a:lnTo>
                <a:lnTo>
                  <a:pt x="0" y="600872"/>
                </a:lnTo>
                <a:lnTo>
                  <a:pt x="0" y="0"/>
                </a:lnTo>
                <a:close/>
              </a:path>
            </a:pathLst>
          </a:custGeom>
          <a:blipFill>
            <a:blip r:embed="rId9"/>
            <a:stretch>
              <a:fillRect t="-71533" b="-71533"/>
            </a:stretch>
          </a:blipFill>
        </p:spPr>
      </p:sp>
      <p:sp>
        <p:nvSpPr>
          <p:cNvPr id="7" name="Freeform 7"/>
          <p:cNvSpPr/>
          <p:nvPr/>
        </p:nvSpPr>
        <p:spPr>
          <a:xfrm>
            <a:off x="1732774" y="2271889"/>
            <a:ext cx="3597907" cy="3671334"/>
          </a:xfrm>
          <a:custGeom>
            <a:avLst/>
            <a:gdLst/>
            <a:ahLst/>
            <a:cxnLst/>
            <a:rect l="l" t="t" r="r" b="b"/>
            <a:pathLst>
              <a:path w="3597907" h="3671334">
                <a:moveTo>
                  <a:pt x="0" y="0"/>
                </a:moveTo>
                <a:lnTo>
                  <a:pt x="3597907" y="0"/>
                </a:lnTo>
                <a:lnTo>
                  <a:pt x="3597907" y="3671334"/>
                </a:lnTo>
                <a:lnTo>
                  <a:pt x="0" y="3671334"/>
                </a:lnTo>
                <a:lnTo>
                  <a:pt x="0" y="0"/>
                </a:lnTo>
                <a:close/>
              </a:path>
            </a:pathLst>
          </a:custGeom>
          <a:blipFill>
            <a:blip r:embed="rId10"/>
            <a:stretch>
              <a:fillRect/>
            </a:stretch>
          </a:blipFill>
        </p:spPr>
      </p:sp>
      <p:sp>
        <p:nvSpPr>
          <p:cNvPr id="8" name="Freeform 8"/>
          <p:cNvSpPr/>
          <p:nvPr/>
        </p:nvSpPr>
        <p:spPr>
          <a:xfrm rot="3042606">
            <a:off x="-947227" y="8169399"/>
            <a:ext cx="4602247" cy="3514966"/>
          </a:xfrm>
          <a:custGeom>
            <a:avLst/>
            <a:gdLst/>
            <a:ahLst/>
            <a:cxnLst/>
            <a:rect l="l" t="t" r="r" b="b"/>
            <a:pathLst>
              <a:path w="4602247" h="3514966">
                <a:moveTo>
                  <a:pt x="0" y="0"/>
                </a:moveTo>
                <a:lnTo>
                  <a:pt x="4602247" y="0"/>
                </a:lnTo>
                <a:lnTo>
                  <a:pt x="4602247" y="3514967"/>
                </a:lnTo>
                <a:lnTo>
                  <a:pt x="0" y="3514967"/>
                </a:lnTo>
                <a:lnTo>
                  <a:pt x="0" y="0"/>
                </a:lnTo>
                <a:close/>
              </a:path>
            </a:pathLst>
          </a:custGeom>
          <a:blipFill>
            <a:blip r:embed="rId11"/>
            <a:stretch>
              <a:fillRect/>
            </a:stretch>
          </a:blipFill>
        </p:spPr>
      </p:sp>
      <p:sp>
        <p:nvSpPr>
          <p:cNvPr id="9" name="TextBox 9"/>
          <p:cNvSpPr txBox="1"/>
          <p:nvPr/>
        </p:nvSpPr>
        <p:spPr>
          <a:xfrm>
            <a:off x="568061" y="3280664"/>
            <a:ext cx="17151879" cy="2557784"/>
          </a:xfrm>
          <a:prstGeom prst="rect">
            <a:avLst/>
          </a:prstGeom>
        </p:spPr>
        <p:txBody>
          <a:bodyPr lIns="0" tIns="0" rIns="0" bIns="0" rtlCol="0" anchor="t">
            <a:spAutoFit/>
          </a:bodyPr>
          <a:lstStyle/>
          <a:p>
            <a:pPr algn="ctr">
              <a:lnSpc>
                <a:spcPts val="10219"/>
              </a:lnSpc>
            </a:pPr>
            <a:r>
              <a:rPr lang="en-US" sz="7299">
                <a:solidFill>
                  <a:srgbClr val="FFFFFF"/>
                </a:solidFill>
                <a:latin typeface="Neue Machina Ultra-Bold"/>
              </a:rPr>
              <a:t>Introduction to Web Development</a:t>
            </a:r>
          </a:p>
        </p:txBody>
      </p:sp>
      <p:sp>
        <p:nvSpPr>
          <p:cNvPr id="10" name="TextBox 10"/>
          <p:cNvSpPr txBox="1"/>
          <p:nvPr/>
        </p:nvSpPr>
        <p:spPr>
          <a:xfrm>
            <a:off x="7640979" y="6000308"/>
            <a:ext cx="3006042" cy="439077"/>
          </a:xfrm>
          <a:prstGeom prst="rect">
            <a:avLst/>
          </a:prstGeom>
        </p:spPr>
        <p:txBody>
          <a:bodyPr lIns="0" tIns="0" rIns="0" bIns="0" rtlCol="0" anchor="t">
            <a:spAutoFit/>
          </a:bodyPr>
          <a:lstStyle/>
          <a:p>
            <a:pPr algn="ctr">
              <a:lnSpc>
                <a:spcPts val="3621"/>
              </a:lnSpc>
            </a:pPr>
            <a:r>
              <a:rPr lang="en-US" sz="2586">
                <a:solidFill>
                  <a:srgbClr val="01204C"/>
                </a:solidFill>
                <a:latin typeface="Montserrat Medium"/>
              </a:rPr>
              <a:t>Presentation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rot="-833134">
            <a:off x="-234626" y="7511228"/>
            <a:ext cx="8732717" cy="6446333"/>
          </a:xfrm>
          <a:custGeom>
            <a:avLst/>
            <a:gdLst/>
            <a:ahLst/>
            <a:cxnLst/>
            <a:rect l="l" t="t" r="r" b="b"/>
            <a:pathLst>
              <a:path w="8732717" h="6446333">
                <a:moveTo>
                  <a:pt x="0" y="0"/>
                </a:moveTo>
                <a:lnTo>
                  <a:pt x="8732717" y="0"/>
                </a:lnTo>
                <a:lnTo>
                  <a:pt x="8732717" y="6446332"/>
                </a:lnTo>
                <a:lnTo>
                  <a:pt x="0" y="64463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686091" y="-3553501"/>
            <a:ext cx="7966832" cy="7966832"/>
          </a:xfrm>
          <a:custGeom>
            <a:avLst/>
            <a:gdLst/>
            <a:ahLst/>
            <a:cxnLst/>
            <a:rect l="l" t="t" r="r" b="b"/>
            <a:pathLst>
              <a:path w="7966832" h="7966832">
                <a:moveTo>
                  <a:pt x="0" y="0"/>
                </a:moveTo>
                <a:lnTo>
                  <a:pt x="7966832" y="0"/>
                </a:lnTo>
                <a:lnTo>
                  <a:pt x="7966832" y="7966832"/>
                </a:lnTo>
                <a:lnTo>
                  <a:pt x="0" y="79668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500499" y="-175159"/>
            <a:ext cx="7517602" cy="10637319"/>
          </a:xfrm>
          <a:custGeom>
            <a:avLst/>
            <a:gdLst/>
            <a:ahLst/>
            <a:cxnLst/>
            <a:rect l="l" t="t" r="r" b="b"/>
            <a:pathLst>
              <a:path w="7517602" h="10637319">
                <a:moveTo>
                  <a:pt x="0" y="0"/>
                </a:moveTo>
                <a:lnTo>
                  <a:pt x="7517602" y="0"/>
                </a:lnTo>
                <a:lnTo>
                  <a:pt x="7517602" y="10637318"/>
                </a:lnTo>
                <a:lnTo>
                  <a:pt x="0" y="10637318"/>
                </a:lnTo>
                <a:lnTo>
                  <a:pt x="0" y="0"/>
                </a:lnTo>
                <a:close/>
              </a:path>
            </a:pathLst>
          </a:custGeom>
          <a:blipFill>
            <a:blip r:embed="rId6">
              <a:extLst>
                <a:ext uri="{96DAC541-7B7A-43D3-8B79-37D633B846F1}">
                  <asvg:svgBlip xmlns:asvg="http://schemas.microsoft.com/office/drawing/2016/SVG/main" r:embed="rId7"/>
                </a:ext>
              </a:extLst>
            </a:blip>
            <a:stretch>
              <a:fillRect t="-14573" r="-62119"/>
            </a:stretch>
          </a:blipFill>
        </p:spPr>
      </p:sp>
      <p:sp>
        <p:nvSpPr>
          <p:cNvPr id="5" name="Freeform 5"/>
          <p:cNvSpPr/>
          <p:nvPr/>
        </p:nvSpPr>
        <p:spPr>
          <a:xfrm>
            <a:off x="12802533" y="429915"/>
            <a:ext cx="3874294" cy="2862135"/>
          </a:xfrm>
          <a:custGeom>
            <a:avLst/>
            <a:gdLst/>
            <a:ahLst/>
            <a:cxnLst/>
            <a:rect l="l" t="t" r="r" b="b"/>
            <a:pathLst>
              <a:path w="3874294" h="2862135">
                <a:moveTo>
                  <a:pt x="0" y="0"/>
                </a:moveTo>
                <a:lnTo>
                  <a:pt x="3874295" y="0"/>
                </a:lnTo>
                <a:lnTo>
                  <a:pt x="3874295" y="2862135"/>
                </a:lnTo>
                <a:lnTo>
                  <a:pt x="0" y="2862135"/>
                </a:lnTo>
                <a:lnTo>
                  <a:pt x="0" y="0"/>
                </a:lnTo>
                <a:close/>
              </a:path>
            </a:pathLst>
          </a:custGeom>
          <a:blipFill>
            <a:blip r:embed="rId8"/>
            <a:stretch>
              <a:fillRect/>
            </a:stretch>
          </a:blipFill>
        </p:spPr>
      </p:sp>
      <p:sp>
        <p:nvSpPr>
          <p:cNvPr id="6" name="Freeform 6"/>
          <p:cNvSpPr/>
          <p:nvPr/>
        </p:nvSpPr>
        <p:spPr>
          <a:xfrm>
            <a:off x="-3450830" y="6871358"/>
            <a:ext cx="8959061" cy="6831284"/>
          </a:xfrm>
          <a:custGeom>
            <a:avLst/>
            <a:gdLst/>
            <a:ahLst/>
            <a:cxnLst/>
            <a:rect l="l" t="t" r="r" b="b"/>
            <a:pathLst>
              <a:path w="8959061" h="6831284">
                <a:moveTo>
                  <a:pt x="0" y="0"/>
                </a:moveTo>
                <a:lnTo>
                  <a:pt x="8959060" y="0"/>
                </a:lnTo>
                <a:lnTo>
                  <a:pt x="8959060" y="6831284"/>
                </a:lnTo>
                <a:lnTo>
                  <a:pt x="0" y="6831284"/>
                </a:lnTo>
                <a:lnTo>
                  <a:pt x="0" y="0"/>
                </a:lnTo>
                <a:close/>
              </a:path>
            </a:pathLst>
          </a:custGeom>
          <a:blipFill>
            <a:blip r:embed="rId9"/>
            <a:stretch>
              <a:fillRect/>
            </a:stretch>
          </a:blipFill>
        </p:spPr>
      </p:sp>
      <p:sp>
        <p:nvSpPr>
          <p:cNvPr id="7" name="TextBox 7"/>
          <p:cNvSpPr txBox="1"/>
          <p:nvPr/>
        </p:nvSpPr>
        <p:spPr>
          <a:xfrm>
            <a:off x="1649661" y="1158583"/>
            <a:ext cx="10188313" cy="804925"/>
          </a:xfrm>
          <a:prstGeom prst="rect">
            <a:avLst/>
          </a:prstGeom>
        </p:spPr>
        <p:txBody>
          <a:bodyPr lIns="0" tIns="0" rIns="0" bIns="0" rtlCol="0" anchor="t">
            <a:spAutoFit/>
          </a:bodyPr>
          <a:lstStyle/>
          <a:p>
            <a:pPr algn="ctr">
              <a:lnSpc>
                <a:spcPts val="6441"/>
              </a:lnSpc>
            </a:pPr>
            <a:r>
              <a:rPr lang="en-US" sz="4601">
                <a:solidFill>
                  <a:srgbClr val="FFFFFF"/>
                </a:solidFill>
                <a:latin typeface="Neue Machina Ultra-Bold"/>
              </a:rPr>
              <a:t>Web Development Process</a:t>
            </a:r>
          </a:p>
        </p:txBody>
      </p:sp>
      <p:grpSp>
        <p:nvGrpSpPr>
          <p:cNvPr id="8" name="Group 8"/>
          <p:cNvGrpSpPr/>
          <p:nvPr/>
        </p:nvGrpSpPr>
        <p:grpSpPr>
          <a:xfrm>
            <a:off x="540400" y="2548678"/>
            <a:ext cx="16417343" cy="7174442"/>
            <a:chOff x="0" y="0"/>
            <a:chExt cx="5989091" cy="2617256"/>
          </a:xfrm>
        </p:grpSpPr>
        <p:sp>
          <p:nvSpPr>
            <p:cNvPr id="9" name="Freeform 9"/>
            <p:cNvSpPr/>
            <p:nvPr/>
          </p:nvSpPr>
          <p:spPr>
            <a:xfrm>
              <a:off x="0" y="0"/>
              <a:ext cx="5989091" cy="2617256"/>
            </a:xfrm>
            <a:custGeom>
              <a:avLst/>
              <a:gdLst/>
              <a:ahLst/>
              <a:cxnLst/>
              <a:rect l="l" t="t" r="r" b="b"/>
              <a:pathLst>
                <a:path w="5989091" h="2617256">
                  <a:moveTo>
                    <a:pt x="5864631" y="2617256"/>
                  </a:moveTo>
                  <a:lnTo>
                    <a:pt x="124460" y="2617256"/>
                  </a:lnTo>
                  <a:cubicBezTo>
                    <a:pt x="55880" y="2617256"/>
                    <a:pt x="0" y="2561376"/>
                    <a:pt x="0" y="2492796"/>
                  </a:cubicBezTo>
                  <a:lnTo>
                    <a:pt x="0" y="124460"/>
                  </a:lnTo>
                  <a:cubicBezTo>
                    <a:pt x="0" y="55880"/>
                    <a:pt x="55880" y="0"/>
                    <a:pt x="124460" y="0"/>
                  </a:cubicBezTo>
                  <a:lnTo>
                    <a:pt x="5864632" y="0"/>
                  </a:lnTo>
                  <a:cubicBezTo>
                    <a:pt x="5933211" y="0"/>
                    <a:pt x="5989091" y="55880"/>
                    <a:pt x="5989091" y="124460"/>
                  </a:cubicBezTo>
                  <a:lnTo>
                    <a:pt x="5989091" y="2492796"/>
                  </a:lnTo>
                  <a:cubicBezTo>
                    <a:pt x="5989091" y="2561376"/>
                    <a:pt x="5933211" y="2617256"/>
                    <a:pt x="5864632" y="2617256"/>
                  </a:cubicBezTo>
                  <a:close/>
                </a:path>
              </a:pathLst>
            </a:custGeom>
            <a:solidFill>
              <a:srgbClr val="2D2F30">
                <a:alpha val="30980"/>
              </a:srgbClr>
            </a:solidFill>
          </p:spPr>
        </p:sp>
      </p:grpSp>
      <p:sp>
        <p:nvSpPr>
          <p:cNvPr id="10" name="TextBox 10"/>
          <p:cNvSpPr txBox="1"/>
          <p:nvPr/>
        </p:nvSpPr>
        <p:spPr>
          <a:xfrm>
            <a:off x="1553670" y="1315131"/>
            <a:ext cx="1438662" cy="551247"/>
          </a:xfrm>
          <a:prstGeom prst="rect">
            <a:avLst/>
          </a:prstGeom>
        </p:spPr>
        <p:txBody>
          <a:bodyPr lIns="0" tIns="0" rIns="0" bIns="0" rtlCol="0" anchor="t">
            <a:spAutoFit/>
          </a:bodyPr>
          <a:lstStyle/>
          <a:p>
            <a:pPr>
              <a:lnSpc>
                <a:spcPts val="4458"/>
              </a:lnSpc>
            </a:pPr>
            <a:r>
              <a:rPr lang="en-US" sz="3184">
                <a:solidFill>
                  <a:srgbClr val="FFFFFF"/>
                </a:solidFill>
                <a:latin typeface="Neue Machina Ultra-Bold"/>
              </a:rPr>
              <a:t>Q5</a:t>
            </a:r>
          </a:p>
        </p:txBody>
      </p:sp>
      <p:sp>
        <p:nvSpPr>
          <p:cNvPr id="11" name="TextBox 11"/>
          <p:cNvSpPr txBox="1"/>
          <p:nvPr/>
        </p:nvSpPr>
        <p:spPr>
          <a:xfrm>
            <a:off x="1553670" y="3435317"/>
            <a:ext cx="13423548" cy="5822983"/>
          </a:xfrm>
          <a:prstGeom prst="rect">
            <a:avLst/>
          </a:prstGeom>
        </p:spPr>
        <p:txBody>
          <a:bodyPr lIns="0" tIns="0" rIns="0" bIns="0" rtlCol="0" anchor="t">
            <a:spAutoFit/>
          </a:bodyPr>
          <a:lstStyle/>
          <a:p>
            <a:pPr marL="716772" lvl="1" indent="-358386">
              <a:lnSpc>
                <a:spcPts val="4647"/>
              </a:lnSpc>
              <a:buFont typeface="Arial"/>
              <a:buChar char="•"/>
            </a:pPr>
            <a:r>
              <a:rPr lang="en-US" sz="3319">
                <a:solidFill>
                  <a:srgbClr val="FFFFFF"/>
                </a:solidFill>
                <a:latin typeface="Montserrat"/>
              </a:rPr>
              <a:t>Planning : Define project goals, scope, and target audience.</a:t>
            </a:r>
          </a:p>
          <a:p>
            <a:pPr marL="716772" lvl="1" indent="-358386">
              <a:lnSpc>
                <a:spcPts val="4647"/>
              </a:lnSpc>
              <a:buFont typeface="Arial"/>
              <a:buChar char="•"/>
            </a:pPr>
            <a:r>
              <a:rPr lang="en-US" sz="3319">
                <a:solidFill>
                  <a:srgbClr val="FFFFFF"/>
                </a:solidFill>
                <a:latin typeface="Montserrat"/>
              </a:rPr>
              <a:t>Design : Create wireframes, prototypes, and visual designs.</a:t>
            </a:r>
          </a:p>
          <a:p>
            <a:pPr marL="716772" lvl="1" indent="-358386">
              <a:lnSpc>
                <a:spcPts val="4647"/>
              </a:lnSpc>
              <a:buFont typeface="Arial"/>
              <a:buChar char="•"/>
            </a:pPr>
            <a:r>
              <a:rPr lang="en-US" sz="3319">
                <a:solidFill>
                  <a:srgbClr val="FFFFFF"/>
                </a:solidFill>
                <a:latin typeface="Montserrat"/>
              </a:rPr>
              <a:t>Development : Write code for front-end and back-end components.</a:t>
            </a:r>
          </a:p>
          <a:p>
            <a:pPr marL="716772" lvl="1" indent="-358386">
              <a:lnSpc>
                <a:spcPts val="4647"/>
              </a:lnSpc>
              <a:buFont typeface="Arial"/>
              <a:buChar char="•"/>
            </a:pPr>
            <a:r>
              <a:rPr lang="en-US" sz="3319">
                <a:solidFill>
                  <a:srgbClr val="FFFFFF"/>
                </a:solidFill>
                <a:latin typeface="Montserrat"/>
              </a:rPr>
              <a:t>Testing : Debug, test, and ensure compatibility across browsers/devices.</a:t>
            </a:r>
          </a:p>
          <a:p>
            <a:pPr marL="716772" lvl="1" indent="-358386">
              <a:lnSpc>
                <a:spcPts val="4647"/>
              </a:lnSpc>
              <a:buFont typeface="Arial"/>
              <a:buChar char="•"/>
            </a:pPr>
            <a:r>
              <a:rPr lang="en-US" sz="3319">
                <a:solidFill>
                  <a:srgbClr val="FFFFFF"/>
                </a:solidFill>
                <a:latin typeface="Montserrat"/>
              </a:rPr>
              <a:t>Deployment : Launch the website/application on a server.</a:t>
            </a:r>
          </a:p>
          <a:p>
            <a:pPr marL="716772" lvl="1" indent="-358386">
              <a:lnSpc>
                <a:spcPts val="4647"/>
              </a:lnSpc>
              <a:buFont typeface="Arial"/>
              <a:buChar char="•"/>
            </a:pPr>
            <a:r>
              <a:rPr lang="en-US" sz="3319">
                <a:solidFill>
                  <a:srgbClr val="FFFFFF"/>
                </a:solidFill>
                <a:latin typeface="Montserrat"/>
              </a:rPr>
              <a:t>Maintenance : Regular updates, bug fixes, and improvements</a:t>
            </a:r>
          </a:p>
          <a:p>
            <a:pPr>
              <a:lnSpc>
                <a:spcPts val="4647"/>
              </a:lnSpc>
            </a:pPr>
            <a:endParaRPr lang="en-US" sz="3319">
              <a:solidFill>
                <a:srgbClr val="FFFFFF"/>
              </a:solidFill>
              <a:latin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3579496" y="0"/>
            <a:ext cx="8996085" cy="8996085"/>
          </a:xfrm>
          <a:custGeom>
            <a:avLst/>
            <a:gdLst/>
            <a:ahLst/>
            <a:cxnLst/>
            <a:rect l="l" t="t" r="r" b="b"/>
            <a:pathLst>
              <a:path w="8996085" h="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881976" y="-1991669"/>
            <a:ext cx="7242652" cy="7242652"/>
          </a:xfrm>
          <a:custGeom>
            <a:avLst/>
            <a:gdLst/>
            <a:ahLst/>
            <a:cxnLst/>
            <a:rect l="l" t="t" r="r" b="b"/>
            <a:pathLst>
              <a:path w="7242652" h="7242652">
                <a:moveTo>
                  <a:pt x="0" y="0"/>
                </a:moveTo>
                <a:lnTo>
                  <a:pt x="7242652" y="0"/>
                </a:lnTo>
                <a:lnTo>
                  <a:pt x="7242652" y="7242652"/>
                </a:lnTo>
                <a:lnTo>
                  <a:pt x="0" y="72426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3222467" y="3699620"/>
            <a:ext cx="2972074" cy="2957214"/>
          </a:xfrm>
          <a:custGeom>
            <a:avLst/>
            <a:gdLst/>
            <a:ahLst/>
            <a:cxnLst/>
            <a:rect l="l" t="t" r="r" b="b"/>
            <a:pathLst>
              <a:path w="2972074" h="2957214">
                <a:moveTo>
                  <a:pt x="0" y="0"/>
                </a:moveTo>
                <a:lnTo>
                  <a:pt x="2972074" y="0"/>
                </a:lnTo>
                <a:lnTo>
                  <a:pt x="2972074" y="2957214"/>
                </a:lnTo>
                <a:lnTo>
                  <a:pt x="0" y="2957214"/>
                </a:lnTo>
                <a:lnTo>
                  <a:pt x="0" y="0"/>
                </a:lnTo>
                <a:close/>
              </a:path>
            </a:pathLst>
          </a:custGeom>
          <a:blipFill>
            <a:blip r:embed="rId6"/>
            <a:stretch>
              <a:fillRect/>
            </a:stretch>
          </a:blipFill>
        </p:spPr>
      </p:sp>
      <p:sp>
        <p:nvSpPr>
          <p:cNvPr id="5" name="Freeform 5"/>
          <p:cNvSpPr/>
          <p:nvPr/>
        </p:nvSpPr>
        <p:spPr>
          <a:xfrm>
            <a:off x="8109570" y="3433698"/>
            <a:ext cx="2068860" cy="3419603"/>
          </a:xfrm>
          <a:custGeom>
            <a:avLst/>
            <a:gdLst/>
            <a:ahLst/>
            <a:cxnLst/>
            <a:rect l="l" t="t" r="r" b="b"/>
            <a:pathLst>
              <a:path w="2068860" h="3419603">
                <a:moveTo>
                  <a:pt x="0" y="0"/>
                </a:moveTo>
                <a:lnTo>
                  <a:pt x="2068860" y="0"/>
                </a:lnTo>
                <a:lnTo>
                  <a:pt x="2068860" y="3419604"/>
                </a:lnTo>
                <a:lnTo>
                  <a:pt x="0" y="3419604"/>
                </a:lnTo>
                <a:lnTo>
                  <a:pt x="0" y="0"/>
                </a:lnTo>
                <a:close/>
              </a:path>
            </a:pathLst>
          </a:custGeom>
          <a:blipFill>
            <a:blip r:embed="rId7"/>
            <a:stretch>
              <a:fillRect/>
            </a:stretch>
          </a:blipFill>
        </p:spPr>
      </p:sp>
      <p:sp>
        <p:nvSpPr>
          <p:cNvPr id="6" name="Freeform 6"/>
          <p:cNvSpPr/>
          <p:nvPr/>
        </p:nvSpPr>
        <p:spPr>
          <a:xfrm>
            <a:off x="12634830" y="3433698"/>
            <a:ext cx="1889331" cy="3419603"/>
          </a:xfrm>
          <a:custGeom>
            <a:avLst/>
            <a:gdLst/>
            <a:ahLst/>
            <a:cxnLst/>
            <a:rect l="l" t="t" r="r" b="b"/>
            <a:pathLst>
              <a:path w="1889331" h="3419603">
                <a:moveTo>
                  <a:pt x="0" y="0"/>
                </a:moveTo>
                <a:lnTo>
                  <a:pt x="1889331" y="0"/>
                </a:lnTo>
                <a:lnTo>
                  <a:pt x="1889331" y="3419604"/>
                </a:lnTo>
                <a:lnTo>
                  <a:pt x="0" y="3419604"/>
                </a:lnTo>
                <a:lnTo>
                  <a:pt x="0" y="0"/>
                </a:lnTo>
                <a:close/>
              </a:path>
            </a:pathLst>
          </a:custGeom>
          <a:blipFill>
            <a:blip r:embed="rId8"/>
            <a:stretch>
              <a:fillRect/>
            </a:stretch>
          </a:blipFill>
        </p:spPr>
      </p:sp>
      <p:sp>
        <p:nvSpPr>
          <p:cNvPr id="7" name="Freeform 7"/>
          <p:cNvSpPr/>
          <p:nvPr/>
        </p:nvSpPr>
        <p:spPr>
          <a:xfrm>
            <a:off x="6686831" y="9562447"/>
            <a:ext cx="410361" cy="471680"/>
          </a:xfrm>
          <a:custGeom>
            <a:avLst/>
            <a:gdLst/>
            <a:ahLst/>
            <a:cxnLst/>
            <a:rect l="l" t="t" r="r" b="b"/>
            <a:pathLst>
              <a:path w="410361" h="471680">
                <a:moveTo>
                  <a:pt x="0" y="0"/>
                </a:moveTo>
                <a:lnTo>
                  <a:pt x="410362" y="0"/>
                </a:lnTo>
                <a:lnTo>
                  <a:pt x="410362" y="471679"/>
                </a:lnTo>
                <a:lnTo>
                  <a:pt x="0" y="471679"/>
                </a:lnTo>
                <a:lnTo>
                  <a:pt x="0" y="0"/>
                </a:lnTo>
                <a:close/>
              </a:path>
            </a:pathLst>
          </a:custGeom>
          <a:blipFill>
            <a:blip r:embed="rId9"/>
            <a:stretch>
              <a:fillRect/>
            </a:stretch>
          </a:blipFill>
        </p:spPr>
      </p:sp>
      <p:sp>
        <p:nvSpPr>
          <p:cNvPr id="8" name="TextBox 8"/>
          <p:cNvSpPr txBox="1"/>
          <p:nvPr/>
        </p:nvSpPr>
        <p:spPr>
          <a:xfrm>
            <a:off x="1535688" y="490191"/>
            <a:ext cx="15419562" cy="1400457"/>
          </a:xfrm>
          <a:prstGeom prst="rect">
            <a:avLst/>
          </a:prstGeom>
        </p:spPr>
        <p:txBody>
          <a:bodyPr lIns="0" tIns="0" rIns="0" bIns="0" rtlCol="0" anchor="t">
            <a:spAutoFit/>
          </a:bodyPr>
          <a:lstStyle/>
          <a:p>
            <a:pPr algn="ctr">
              <a:lnSpc>
                <a:spcPts val="11307"/>
              </a:lnSpc>
            </a:pPr>
            <a:r>
              <a:rPr lang="en-US" sz="8076">
                <a:solidFill>
                  <a:srgbClr val="FFFFFF"/>
                </a:solidFill>
                <a:latin typeface="Neue Machina Ultra-Bold"/>
              </a:rPr>
              <a:t>Career Opportunities</a:t>
            </a:r>
          </a:p>
        </p:txBody>
      </p:sp>
      <p:sp>
        <p:nvSpPr>
          <p:cNvPr id="9" name="TextBox 9"/>
          <p:cNvSpPr txBox="1"/>
          <p:nvPr/>
        </p:nvSpPr>
        <p:spPr>
          <a:xfrm>
            <a:off x="2783511" y="7888707"/>
            <a:ext cx="3913780" cy="744931"/>
          </a:xfrm>
          <a:prstGeom prst="rect">
            <a:avLst/>
          </a:prstGeom>
        </p:spPr>
        <p:txBody>
          <a:bodyPr lIns="0" tIns="0" rIns="0" bIns="0" rtlCol="0" anchor="t">
            <a:spAutoFit/>
          </a:bodyPr>
          <a:lstStyle/>
          <a:p>
            <a:pPr algn="ctr">
              <a:lnSpc>
                <a:spcPts val="3014"/>
              </a:lnSpc>
            </a:pPr>
            <a:r>
              <a:rPr lang="en-US" sz="2153">
                <a:solidFill>
                  <a:srgbClr val="FFFFFF"/>
                </a:solidFill>
                <a:latin typeface="Montserrat"/>
              </a:rPr>
              <a:t>Front-End, Back-End, or Full-Stack.</a:t>
            </a:r>
          </a:p>
        </p:txBody>
      </p:sp>
      <p:sp>
        <p:nvSpPr>
          <p:cNvPr id="10" name="TextBox 10"/>
          <p:cNvSpPr txBox="1"/>
          <p:nvPr/>
        </p:nvSpPr>
        <p:spPr>
          <a:xfrm>
            <a:off x="2783511" y="7142412"/>
            <a:ext cx="3871284" cy="586795"/>
          </a:xfrm>
          <a:prstGeom prst="rect">
            <a:avLst/>
          </a:prstGeom>
        </p:spPr>
        <p:txBody>
          <a:bodyPr lIns="0" tIns="0" rIns="0" bIns="0" rtlCol="0" anchor="t">
            <a:spAutoFit/>
          </a:bodyPr>
          <a:lstStyle/>
          <a:p>
            <a:pPr algn="ctr">
              <a:lnSpc>
                <a:spcPts val="4816"/>
              </a:lnSpc>
            </a:pPr>
            <a:r>
              <a:rPr lang="en-US" sz="3440">
                <a:solidFill>
                  <a:srgbClr val="FFFFFF"/>
                </a:solidFill>
                <a:latin typeface="Montserrat Bold"/>
              </a:rPr>
              <a:t>Web Developer</a:t>
            </a:r>
          </a:p>
        </p:txBody>
      </p:sp>
      <p:sp>
        <p:nvSpPr>
          <p:cNvPr id="11" name="TextBox 11"/>
          <p:cNvSpPr txBox="1"/>
          <p:nvPr/>
        </p:nvSpPr>
        <p:spPr>
          <a:xfrm>
            <a:off x="7446642" y="7888707"/>
            <a:ext cx="3394715" cy="1272874"/>
          </a:xfrm>
          <a:prstGeom prst="rect">
            <a:avLst/>
          </a:prstGeom>
        </p:spPr>
        <p:txBody>
          <a:bodyPr lIns="0" tIns="0" rIns="0" bIns="0" rtlCol="0" anchor="t">
            <a:spAutoFit/>
          </a:bodyPr>
          <a:lstStyle/>
          <a:p>
            <a:pPr algn="ctr">
              <a:lnSpc>
                <a:spcPts val="3441"/>
              </a:lnSpc>
            </a:pPr>
            <a:r>
              <a:rPr lang="en-US" sz="2457">
                <a:solidFill>
                  <a:srgbClr val="FFFFFF"/>
                </a:solidFill>
                <a:latin typeface="Montserrat"/>
              </a:rPr>
              <a:t>Focuses on user interface and user experience.</a:t>
            </a:r>
          </a:p>
        </p:txBody>
      </p:sp>
      <p:sp>
        <p:nvSpPr>
          <p:cNvPr id="12" name="TextBox 12"/>
          <p:cNvSpPr txBox="1"/>
          <p:nvPr/>
        </p:nvSpPr>
        <p:spPr>
          <a:xfrm>
            <a:off x="7097193" y="7214945"/>
            <a:ext cx="4195084" cy="630222"/>
          </a:xfrm>
          <a:prstGeom prst="rect">
            <a:avLst/>
          </a:prstGeom>
        </p:spPr>
        <p:txBody>
          <a:bodyPr lIns="0" tIns="0" rIns="0" bIns="0" rtlCol="0" anchor="t">
            <a:spAutoFit/>
          </a:bodyPr>
          <a:lstStyle/>
          <a:p>
            <a:pPr algn="ctr">
              <a:lnSpc>
                <a:spcPts val="5218"/>
              </a:lnSpc>
            </a:pPr>
            <a:r>
              <a:rPr lang="en-US" sz="3727">
                <a:solidFill>
                  <a:srgbClr val="FFFFFF"/>
                </a:solidFill>
                <a:latin typeface="Montserrat Bold"/>
              </a:rPr>
              <a:t>UI/UX Designer</a:t>
            </a:r>
          </a:p>
        </p:txBody>
      </p:sp>
      <p:sp>
        <p:nvSpPr>
          <p:cNvPr id="13" name="TextBox 13"/>
          <p:cNvSpPr txBox="1"/>
          <p:nvPr/>
        </p:nvSpPr>
        <p:spPr>
          <a:xfrm>
            <a:off x="12047540" y="8142537"/>
            <a:ext cx="3540190" cy="765215"/>
          </a:xfrm>
          <a:prstGeom prst="rect">
            <a:avLst/>
          </a:prstGeom>
        </p:spPr>
        <p:txBody>
          <a:bodyPr lIns="0" tIns="0" rIns="0" bIns="0" rtlCol="0" anchor="t">
            <a:spAutoFit/>
          </a:bodyPr>
          <a:lstStyle/>
          <a:p>
            <a:pPr algn="ctr">
              <a:lnSpc>
                <a:spcPts val="3102"/>
              </a:lnSpc>
            </a:pPr>
            <a:r>
              <a:rPr lang="en-US" sz="2215">
                <a:solidFill>
                  <a:srgbClr val="FFFFFF"/>
                </a:solidFill>
                <a:latin typeface="Montserrat"/>
              </a:rPr>
              <a:t>Utilizes web for marketing campaigns.</a:t>
            </a:r>
          </a:p>
        </p:txBody>
      </p:sp>
      <p:sp>
        <p:nvSpPr>
          <p:cNvPr id="14" name="TextBox 14"/>
          <p:cNvSpPr txBox="1"/>
          <p:nvPr/>
        </p:nvSpPr>
        <p:spPr>
          <a:xfrm>
            <a:off x="11730427" y="7315362"/>
            <a:ext cx="4174417" cy="529805"/>
          </a:xfrm>
          <a:prstGeom prst="rect">
            <a:avLst/>
          </a:prstGeom>
        </p:spPr>
        <p:txBody>
          <a:bodyPr lIns="0" tIns="0" rIns="0" bIns="0" rtlCol="0" anchor="t">
            <a:spAutoFit/>
          </a:bodyPr>
          <a:lstStyle/>
          <a:p>
            <a:pPr algn="ctr">
              <a:lnSpc>
                <a:spcPts val="4377"/>
              </a:lnSpc>
            </a:pPr>
            <a:r>
              <a:rPr lang="en-US" sz="3126">
                <a:solidFill>
                  <a:srgbClr val="FFFFFF"/>
                </a:solidFill>
                <a:latin typeface="Montserrat Bold"/>
              </a:rPr>
              <a:t>Digital Marketing</a:t>
            </a:r>
          </a:p>
        </p:txBody>
      </p:sp>
      <p:sp>
        <p:nvSpPr>
          <p:cNvPr id="15" name="TextBox 15"/>
          <p:cNvSpPr txBox="1"/>
          <p:nvPr/>
        </p:nvSpPr>
        <p:spPr>
          <a:xfrm>
            <a:off x="6461908" y="9447331"/>
            <a:ext cx="5567122" cy="586795"/>
          </a:xfrm>
          <a:prstGeom prst="rect">
            <a:avLst/>
          </a:prstGeom>
        </p:spPr>
        <p:txBody>
          <a:bodyPr lIns="0" tIns="0" rIns="0" bIns="0" rtlCol="0" anchor="t">
            <a:spAutoFit/>
          </a:bodyPr>
          <a:lstStyle/>
          <a:p>
            <a:pPr algn="ctr">
              <a:lnSpc>
                <a:spcPts val="4816"/>
              </a:lnSpc>
            </a:pPr>
            <a:r>
              <a:rPr lang="en-US" sz="3440">
                <a:solidFill>
                  <a:srgbClr val="FFFFFF"/>
                </a:solidFill>
                <a:latin typeface="Montserrat Bold"/>
              </a:rPr>
              <a:t>AND MANY MORE.</a:t>
            </a:r>
          </a:p>
        </p:txBody>
      </p:sp>
      <p:sp>
        <p:nvSpPr>
          <p:cNvPr id="16" name="TextBox 16"/>
          <p:cNvSpPr txBox="1"/>
          <p:nvPr/>
        </p:nvSpPr>
        <p:spPr>
          <a:xfrm>
            <a:off x="9144000" y="224977"/>
            <a:ext cx="1438662" cy="551247"/>
          </a:xfrm>
          <a:prstGeom prst="rect">
            <a:avLst/>
          </a:prstGeom>
        </p:spPr>
        <p:txBody>
          <a:bodyPr lIns="0" tIns="0" rIns="0" bIns="0" rtlCol="0" anchor="t">
            <a:spAutoFit/>
          </a:bodyPr>
          <a:lstStyle/>
          <a:p>
            <a:pPr>
              <a:lnSpc>
                <a:spcPts val="4458"/>
              </a:lnSpc>
            </a:pPr>
            <a:r>
              <a:rPr lang="en-US" sz="3184">
                <a:solidFill>
                  <a:srgbClr val="FFFFFF"/>
                </a:solidFill>
                <a:latin typeface="Neue Machina Ultra-Bold"/>
              </a:rPr>
              <a:t>Q6</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5869971" y="8535586"/>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6"/>
            <a:stretch>
              <a:fillRect/>
            </a:stretch>
          </a:blipFill>
        </p:spPr>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sp>
      <p:sp>
        <p:nvSpPr>
          <p:cNvPr id="8" name="TextBox 8"/>
          <p:cNvSpPr txBox="1"/>
          <p:nvPr/>
        </p:nvSpPr>
        <p:spPr>
          <a:xfrm>
            <a:off x="1690934" y="371647"/>
            <a:ext cx="11130050" cy="1171231"/>
          </a:xfrm>
          <a:prstGeom prst="rect">
            <a:avLst/>
          </a:prstGeom>
        </p:spPr>
        <p:txBody>
          <a:bodyPr lIns="0" tIns="0" rIns="0" bIns="0" rtlCol="0" anchor="t">
            <a:spAutoFit/>
          </a:bodyPr>
          <a:lstStyle/>
          <a:p>
            <a:pPr>
              <a:lnSpc>
                <a:spcPts val="9468"/>
              </a:lnSpc>
            </a:pPr>
            <a:r>
              <a:rPr lang="en-US" sz="6763">
                <a:solidFill>
                  <a:srgbClr val="FFFFFF"/>
                </a:solidFill>
                <a:latin typeface="Neue Machina Ultra-Bold"/>
              </a:rPr>
              <a:t> Conclusion</a:t>
            </a:r>
          </a:p>
        </p:txBody>
      </p:sp>
      <p:grpSp>
        <p:nvGrpSpPr>
          <p:cNvPr id="9" name="Group 9"/>
          <p:cNvGrpSpPr/>
          <p:nvPr/>
        </p:nvGrpSpPr>
        <p:grpSpPr>
          <a:xfrm>
            <a:off x="1424101" y="1994323"/>
            <a:ext cx="13567510" cy="7263977"/>
            <a:chOff x="0" y="0"/>
            <a:chExt cx="4949464" cy="2649918"/>
          </a:xfrm>
        </p:grpSpPr>
        <p:sp>
          <p:nvSpPr>
            <p:cNvPr id="10" name="Freeform 10"/>
            <p:cNvSpPr/>
            <p:nvPr/>
          </p:nvSpPr>
          <p:spPr>
            <a:xfrm>
              <a:off x="0" y="0"/>
              <a:ext cx="4949465" cy="2649918"/>
            </a:xfrm>
            <a:custGeom>
              <a:avLst/>
              <a:gdLst/>
              <a:ahLst/>
              <a:cxnLst/>
              <a:rect l="l" t="t" r="r" b="b"/>
              <a:pathLst>
                <a:path w="4949465" h="2649918">
                  <a:moveTo>
                    <a:pt x="4825004" y="2649918"/>
                  </a:moveTo>
                  <a:lnTo>
                    <a:pt x="124460" y="2649918"/>
                  </a:lnTo>
                  <a:cubicBezTo>
                    <a:pt x="55880" y="2649918"/>
                    <a:pt x="0" y="2594038"/>
                    <a:pt x="0" y="2525458"/>
                  </a:cubicBezTo>
                  <a:lnTo>
                    <a:pt x="0" y="124460"/>
                  </a:lnTo>
                  <a:cubicBezTo>
                    <a:pt x="0" y="55880"/>
                    <a:pt x="55880" y="0"/>
                    <a:pt x="124460" y="0"/>
                  </a:cubicBezTo>
                  <a:lnTo>
                    <a:pt x="4825005" y="0"/>
                  </a:lnTo>
                  <a:cubicBezTo>
                    <a:pt x="4893585" y="0"/>
                    <a:pt x="4949465" y="55880"/>
                    <a:pt x="4949465" y="124460"/>
                  </a:cubicBezTo>
                  <a:lnTo>
                    <a:pt x="4949465" y="2525458"/>
                  </a:lnTo>
                  <a:cubicBezTo>
                    <a:pt x="4949465" y="2594038"/>
                    <a:pt x="4893585" y="2649918"/>
                    <a:pt x="4825005" y="2649918"/>
                  </a:cubicBezTo>
                  <a:close/>
                </a:path>
              </a:pathLst>
            </a:custGeom>
            <a:solidFill>
              <a:srgbClr val="2D2F30">
                <a:alpha val="30980"/>
              </a:srgbClr>
            </a:solidFill>
          </p:spPr>
        </p:sp>
      </p:grpSp>
      <p:sp>
        <p:nvSpPr>
          <p:cNvPr id="11" name="TextBox 11"/>
          <p:cNvSpPr txBox="1"/>
          <p:nvPr/>
        </p:nvSpPr>
        <p:spPr>
          <a:xfrm>
            <a:off x="1690934" y="2265285"/>
            <a:ext cx="12191666" cy="6993015"/>
          </a:xfrm>
          <a:prstGeom prst="rect">
            <a:avLst/>
          </a:prstGeom>
        </p:spPr>
        <p:txBody>
          <a:bodyPr lIns="0" tIns="0" rIns="0" bIns="0" rtlCol="0" anchor="t">
            <a:spAutoFit/>
          </a:bodyPr>
          <a:lstStyle/>
          <a:p>
            <a:pPr marL="716772" lvl="1" indent="-358386">
              <a:lnSpc>
                <a:spcPts val="4647"/>
              </a:lnSpc>
              <a:buFont typeface="Arial"/>
              <a:buChar char="•"/>
            </a:pPr>
            <a:r>
              <a:rPr lang="en-US" sz="3319">
                <a:solidFill>
                  <a:srgbClr val="FFFFFF"/>
                </a:solidFill>
                <a:latin typeface="Montserrat"/>
              </a:rPr>
              <a:t>Web development is essential in the digital era.</a:t>
            </a:r>
          </a:p>
          <a:p>
            <a:pPr>
              <a:lnSpc>
                <a:spcPts val="4647"/>
              </a:lnSpc>
            </a:pPr>
            <a:endParaRPr lang="en-US" sz="3319">
              <a:solidFill>
                <a:srgbClr val="FFFFFF"/>
              </a:solidFill>
              <a:latin typeface="Montserrat"/>
            </a:endParaRPr>
          </a:p>
          <a:p>
            <a:pPr marL="716772" lvl="1" indent="-358386">
              <a:lnSpc>
                <a:spcPts val="4647"/>
              </a:lnSpc>
              <a:buFont typeface="Arial"/>
              <a:buChar char="•"/>
            </a:pPr>
            <a:r>
              <a:rPr lang="en-US" sz="3319">
                <a:solidFill>
                  <a:srgbClr val="FFFFFF"/>
                </a:solidFill>
                <a:latin typeface="Montserrat"/>
              </a:rPr>
              <a:t>It involves front-end and back-end development, using various technologies and tools.</a:t>
            </a:r>
          </a:p>
          <a:p>
            <a:pPr>
              <a:lnSpc>
                <a:spcPts val="4647"/>
              </a:lnSpc>
            </a:pPr>
            <a:endParaRPr lang="en-US" sz="3319">
              <a:solidFill>
                <a:srgbClr val="FFFFFF"/>
              </a:solidFill>
              <a:latin typeface="Montserrat"/>
            </a:endParaRPr>
          </a:p>
          <a:p>
            <a:pPr marL="716772" lvl="1" indent="-358386">
              <a:lnSpc>
                <a:spcPts val="4647"/>
              </a:lnSpc>
              <a:buFont typeface="Arial"/>
              <a:buChar char="•"/>
            </a:pPr>
            <a:r>
              <a:rPr lang="en-US" sz="3319">
                <a:solidFill>
                  <a:srgbClr val="FFFFFF"/>
                </a:solidFill>
                <a:latin typeface="Montserrat"/>
              </a:rPr>
              <a:t>The web development process includes planning, design, development, testing, deployment, and maintenance.</a:t>
            </a:r>
          </a:p>
          <a:p>
            <a:pPr>
              <a:lnSpc>
                <a:spcPts val="4647"/>
              </a:lnSpc>
            </a:pPr>
            <a:endParaRPr lang="en-US" sz="3319">
              <a:solidFill>
                <a:srgbClr val="FFFFFF"/>
              </a:solidFill>
              <a:latin typeface="Montserrat"/>
            </a:endParaRPr>
          </a:p>
          <a:p>
            <a:pPr marL="716772" lvl="1" indent="-358386">
              <a:lnSpc>
                <a:spcPts val="4647"/>
              </a:lnSpc>
              <a:buFont typeface="Arial"/>
              <a:buChar char="•"/>
            </a:pPr>
            <a:r>
              <a:rPr lang="en-US" sz="3319">
                <a:solidFill>
                  <a:srgbClr val="FFFFFF"/>
                </a:solidFill>
                <a:latin typeface="Montserrat"/>
              </a:rPr>
              <a:t>A wide range of career opportunities exists in the web development field.</a:t>
            </a:r>
          </a:p>
          <a:p>
            <a:pPr>
              <a:lnSpc>
                <a:spcPts val="4647"/>
              </a:lnSpc>
            </a:pPr>
            <a:endParaRPr lang="en-US" sz="3319">
              <a:solidFill>
                <a:srgbClr val="FFFFFF"/>
              </a:solidFill>
              <a:latin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6724066" y="-3249112"/>
            <a:ext cx="11805542" cy="11805542"/>
          </a:xfrm>
          <a:custGeom>
            <a:avLst/>
            <a:gdLst/>
            <a:ahLst/>
            <a:cxnLst/>
            <a:rect l="l" t="t" r="r" b="b"/>
            <a:pathLst>
              <a:path w="11805542" h="11805542">
                <a:moveTo>
                  <a:pt x="0" y="0"/>
                </a:moveTo>
                <a:lnTo>
                  <a:pt x="11805542" y="0"/>
                </a:lnTo>
                <a:lnTo>
                  <a:pt x="11805542" y="11805541"/>
                </a:lnTo>
                <a:lnTo>
                  <a:pt x="0" y="118055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1203420" y="1177460"/>
            <a:ext cx="11805542" cy="11805542"/>
          </a:xfrm>
          <a:custGeom>
            <a:avLst/>
            <a:gdLst/>
            <a:ahLst/>
            <a:cxnLst/>
            <a:rect l="l" t="t" r="r" b="b"/>
            <a:pathLst>
              <a:path w="11805542" h="11805542">
                <a:moveTo>
                  <a:pt x="0" y="0"/>
                </a:moveTo>
                <a:lnTo>
                  <a:pt x="11805542" y="0"/>
                </a:lnTo>
                <a:lnTo>
                  <a:pt x="11805542" y="11805542"/>
                </a:lnTo>
                <a:lnTo>
                  <a:pt x="0" y="1180554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205205" y="4667812"/>
            <a:ext cx="8893252" cy="8315191"/>
          </a:xfrm>
          <a:custGeom>
            <a:avLst/>
            <a:gdLst/>
            <a:ahLst/>
            <a:cxnLst/>
            <a:rect l="l" t="t" r="r" b="b"/>
            <a:pathLst>
              <a:path w="8893252" h="8315191">
                <a:moveTo>
                  <a:pt x="0" y="0"/>
                </a:moveTo>
                <a:lnTo>
                  <a:pt x="8893252" y="0"/>
                </a:lnTo>
                <a:lnTo>
                  <a:pt x="8893252" y="8315190"/>
                </a:lnTo>
                <a:lnTo>
                  <a:pt x="0" y="8315190"/>
                </a:lnTo>
                <a:lnTo>
                  <a:pt x="0" y="0"/>
                </a:lnTo>
                <a:close/>
              </a:path>
            </a:pathLst>
          </a:custGeom>
          <a:blipFill>
            <a:blip r:embed="rId6"/>
            <a:stretch>
              <a:fillRect/>
            </a:stretch>
          </a:blipFill>
        </p:spPr>
      </p:sp>
      <p:sp>
        <p:nvSpPr>
          <p:cNvPr id="5" name="Freeform 5"/>
          <p:cNvSpPr/>
          <p:nvPr/>
        </p:nvSpPr>
        <p:spPr>
          <a:xfrm rot="1365435">
            <a:off x="-3790155" y="-730855"/>
            <a:ext cx="6282382" cy="6378053"/>
          </a:xfrm>
          <a:custGeom>
            <a:avLst/>
            <a:gdLst/>
            <a:ahLst/>
            <a:cxnLst/>
            <a:rect l="l" t="t" r="r" b="b"/>
            <a:pathLst>
              <a:path w="6282382" h="6378053">
                <a:moveTo>
                  <a:pt x="0" y="0"/>
                </a:moveTo>
                <a:lnTo>
                  <a:pt x="6282382" y="0"/>
                </a:lnTo>
                <a:lnTo>
                  <a:pt x="6282382" y="6378053"/>
                </a:lnTo>
                <a:lnTo>
                  <a:pt x="0" y="6378053"/>
                </a:lnTo>
                <a:lnTo>
                  <a:pt x="0" y="0"/>
                </a:lnTo>
                <a:close/>
              </a:path>
            </a:pathLst>
          </a:custGeom>
          <a:blipFill>
            <a:blip r:embed="rId7"/>
            <a:stretch>
              <a:fillRect/>
            </a:stretch>
          </a:blipFill>
        </p:spPr>
      </p:sp>
      <p:sp>
        <p:nvSpPr>
          <p:cNvPr id="6" name="TextBox 6"/>
          <p:cNvSpPr txBox="1"/>
          <p:nvPr/>
        </p:nvSpPr>
        <p:spPr>
          <a:xfrm>
            <a:off x="3114758" y="4639433"/>
            <a:ext cx="12058484" cy="903359"/>
          </a:xfrm>
          <a:prstGeom prst="rect">
            <a:avLst/>
          </a:prstGeom>
        </p:spPr>
        <p:txBody>
          <a:bodyPr lIns="0" tIns="0" rIns="0" bIns="0" rtlCol="0" anchor="t">
            <a:spAutoFit/>
          </a:bodyPr>
          <a:lstStyle/>
          <a:p>
            <a:pPr algn="ctr">
              <a:lnSpc>
                <a:spcPts val="7384"/>
              </a:lnSpc>
            </a:pPr>
            <a:r>
              <a:rPr lang="en-US" sz="5274">
                <a:solidFill>
                  <a:srgbClr val="FFFFFF"/>
                </a:solidFill>
                <a:latin typeface="Neue Machina Ultra-Bold"/>
              </a:rPr>
              <a:t>Thank you for your attention!</a:t>
            </a:r>
          </a:p>
        </p:txBody>
      </p:sp>
      <p:sp>
        <p:nvSpPr>
          <p:cNvPr id="7" name="TextBox 6">
            <a:extLst>
              <a:ext uri="{FF2B5EF4-FFF2-40B4-BE49-F238E27FC236}">
                <a16:creationId xmlns:a16="http://schemas.microsoft.com/office/drawing/2014/main" id="{E57DEACE-C292-4275-B35D-93E5FA4274EF}"/>
              </a:ext>
            </a:extLst>
          </p:cNvPr>
          <p:cNvSpPr txBox="1"/>
          <p:nvPr/>
        </p:nvSpPr>
        <p:spPr>
          <a:xfrm>
            <a:off x="5235051" y="7051962"/>
            <a:ext cx="6575949" cy="1015663"/>
          </a:xfrm>
          <a:prstGeom prst="rect">
            <a:avLst/>
          </a:prstGeom>
          <a:noFill/>
        </p:spPr>
        <p:txBody>
          <a:bodyPr wrap="square" rtlCol="0">
            <a:spAutoFit/>
          </a:bodyPr>
          <a:lstStyle/>
          <a:p>
            <a:r>
              <a:rPr lang="en-IN" sz="6000" dirty="0">
                <a:solidFill>
                  <a:schemeClr val="bg1"/>
                </a:solidFill>
                <a:latin typeface="Arial Black" panose="020B0A04020102020204" pitchFamily="34" charset="0"/>
              </a:rPr>
              <a:t>ABHIROOP HR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3354044" y="1024236"/>
            <a:ext cx="6896632" cy="6896632"/>
          </a:xfrm>
          <a:custGeom>
            <a:avLst/>
            <a:gdLst/>
            <a:ahLst/>
            <a:cxnLst/>
            <a:rect l="l" t="t" r="r" b="b"/>
            <a:pathLst>
              <a:path w="6896632" h="6896632">
                <a:moveTo>
                  <a:pt x="0" y="0"/>
                </a:moveTo>
                <a:lnTo>
                  <a:pt x="6896633" y="0"/>
                </a:lnTo>
                <a:lnTo>
                  <a:pt x="6896633" y="6896632"/>
                </a:lnTo>
                <a:lnTo>
                  <a:pt x="0" y="6896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831439" y="3191290"/>
            <a:ext cx="8086060" cy="8086060"/>
          </a:xfrm>
          <a:custGeom>
            <a:avLst/>
            <a:gdLst/>
            <a:ahLst/>
            <a:cxnLst/>
            <a:rect l="l" t="t" r="r" b="b"/>
            <a:pathLst>
              <a:path w="8086060" h="8086060">
                <a:moveTo>
                  <a:pt x="0" y="0"/>
                </a:moveTo>
                <a:lnTo>
                  <a:pt x="8086061" y="0"/>
                </a:lnTo>
                <a:lnTo>
                  <a:pt x="8086061"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5400000">
            <a:off x="11928816" y="449266"/>
            <a:ext cx="12718369" cy="9388469"/>
          </a:xfrm>
          <a:custGeom>
            <a:avLst/>
            <a:gdLst/>
            <a:ahLst/>
            <a:cxnLst/>
            <a:rect l="l" t="t" r="r" b="b"/>
            <a:pathLst>
              <a:path w="12718369" h="9388469">
                <a:moveTo>
                  <a:pt x="0" y="0"/>
                </a:moveTo>
                <a:lnTo>
                  <a:pt x="12718368" y="0"/>
                </a:lnTo>
                <a:lnTo>
                  <a:pt x="12718368"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1823539" y="2903539"/>
            <a:ext cx="5366128" cy="5017329"/>
          </a:xfrm>
          <a:custGeom>
            <a:avLst/>
            <a:gdLst/>
            <a:ahLst/>
            <a:cxnLst/>
            <a:rect l="l" t="t" r="r" b="b"/>
            <a:pathLst>
              <a:path w="5366128" h="5017329">
                <a:moveTo>
                  <a:pt x="0" y="0"/>
                </a:moveTo>
                <a:lnTo>
                  <a:pt x="5366128" y="0"/>
                </a:lnTo>
                <a:lnTo>
                  <a:pt x="5366128" y="5017329"/>
                </a:lnTo>
                <a:lnTo>
                  <a:pt x="0" y="5017329"/>
                </a:lnTo>
                <a:lnTo>
                  <a:pt x="0" y="0"/>
                </a:lnTo>
                <a:close/>
              </a:path>
            </a:pathLst>
          </a:custGeom>
          <a:blipFill>
            <a:blip r:embed="rId8"/>
            <a:stretch>
              <a:fillRect/>
            </a:stretch>
          </a:blipFill>
        </p:spPr>
      </p:sp>
      <p:sp>
        <p:nvSpPr>
          <p:cNvPr id="6" name="TextBox 6"/>
          <p:cNvSpPr txBox="1"/>
          <p:nvPr/>
        </p:nvSpPr>
        <p:spPr>
          <a:xfrm>
            <a:off x="3254622" y="988443"/>
            <a:ext cx="12166553" cy="2202847"/>
          </a:xfrm>
          <a:prstGeom prst="rect">
            <a:avLst/>
          </a:prstGeom>
        </p:spPr>
        <p:txBody>
          <a:bodyPr lIns="0" tIns="0" rIns="0" bIns="0" rtlCol="0" anchor="t">
            <a:spAutoFit/>
          </a:bodyPr>
          <a:lstStyle/>
          <a:p>
            <a:pPr algn="ctr">
              <a:lnSpc>
                <a:spcPts val="17900"/>
              </a:lnSpc>
            </a:pPr>
            <a:r>
              <a:rPr lang="en-US" sz="12786">
                <a:solidFill>
                  <a:srgbClr val="FFFFFF"/>
                </a:solidFill>
                <a:latin typeface="Neue Machina Ultra-Bold"/>
              </a:rPr>
              <a:t>Agenda</a:t>
            </a:r>
          </a:p>
        </p:txBody>
      </p:sp>
      <p:grpSp>
        <p:nvGrpSpPr>
          <p:cNvPr id="7" name="Group 7"/>
          <p:cNvGrpSpPr/>
          <p:nvPr/>
        </p:nvGrpSpPr>
        <p:grpSpPr>
          <a:xfrm>
            <a:off x="714774" y="3403266"/>
            <a:ext cx="16544526" cy="6263419"/>
            <a:chOff x="0" y="0"/>
            <a:chExt cx="6999634" cy="2649918"/>
          </a:xfrm>
        </p:grpSpPr>
        <p:sp>
          <p:nvSpPr>
            <p:cNvPr id="8" name="Freeform 8"/>
            <p:cNvSpPr/>
            <p:nvPr/>
          </p:nvSpPr>
          <p:spPr>
            <a:xfrm>
              <a:off x="0" y="0"/>
              <a:ext cx="6999635" cy="2649918"/>
            </a:xfrm>
            <a:custGeom>
              <a:avLst/>
              <a:gdLst/>
              <a:ahLst/>
              <a:cxnLst/>
              <a:rect l="l" t="t" r="r" b="b"/>
              <a:pathLst>
                <a:path w="6999635" h="2649918">
                  <a:moveTo>
                    <a:pt x="6875174" y="2649918"/>
                  </a:moveTo>
                  <a:lnTo>
                    <a:pt x="124460" y="2649918"/>
                  </a:lnTo>
                  <a:cubicBezTo>
                    <a:pt x="55880" y="2649918"/>
                    <a:pt x="0" y="2594038"/>
                    <a:pt x="0" y="2525458"/>
                  </a:cubicBezTo>
                  <a:lnTo>
                    <a:pt x="0" y="124460"/>
                  </a:lnTo>
                  <a:cubicBezTo>
                    <a:pt x="0" y="55880"/>
                    <a:pt x="55880" y="0"/>
                    <a:pt x="124460" y="0"/>
                  </a:cubicBezTo>
                  <a:lnTo>
                    <a:pt x="6875175" y="0"/>
                  </a:lnTo>
                  <a:cubicBezTo>
                    <a:pt x="6943754" y="0"/>
                    <a:pt x="6999635" y="55880"/>
                    <a:pt x="6999635" y="124460"/>
                  </a:cubicBezTo>
                  <a:lnTo>
                    <a:pt x="6999635" y="2525458"/>
                  </a:lnTo>
                  <a:cubicBezTo>
                    <a:pt x="6999635" y="2594038"/>
                    <a:pt x="6943754" y="2649918"/>
                    <a:pt x="6875175" y="2649918"/>
                  </a:cubicBezTo>
                  <a:close/>
                </a:path>
              </a:pathLst>
            </a:custGeom>
            <a:solidFill>
              <a:srgbClr val="2D2F30">
                <a:alpha val="30980"/>
              </a:srgbClr>
            </a:solidFill>
          </p:spPr>
        </p:sp>
      </p:grpSp>
      <p:sp>
        <p:nvSpPr>
          <p:cNvPr id="9" name="TextBox 9"/>
          <p:cNvSpPr txBox="1"/>
          <p:nvPr/>
        </p:nvSpPr>
        <p:spPr>
          <a:xfrm>
            <a:off x="3975776" y="4036749"/>
            <a:ext cx="11192108" cy="4929778"/>
          </a:xfrm>
          <a:prstGeom prst="rect">
            <a:avLst/>
          </a:prstGeom>
        </p:spPr>
        <p:txBody>
          <a:bodyPr lIns="0" tIns="0" rIns="0" bIns="0" rtlCol="0" anchor="t">
            <a:spAutoFit/>
          </a:bodyPr>
          <a:lstStyle/>
          <a:p>
            <a:pPr marL="877658" lvl="1" indent="-438829">
              <a:lnSpc>
                <a:spcPts val="5691"/>
              </a:lnSpc>
              <a:buFont typeface="Arial"/>
              <a:buChar char="•"/>
            </a:pPr>
            <a:r>
              <a:rPr lang="en-US" sz="4065">
                <a:solidFill>
                  <a:srgbClr val="FFFFFF"/>
                </a:solidFill>
                <a:latin typeface="Montserrat"/>
              </a:rPr>
              <a:t> What is Web development ?</a:t>
            </a:r>
          </a:p>
          <a:p>
            <a:pPr marL="877658" lvl="1" indent="-438829">
              <a:lnSpc>
                <a:spcPts val="5691"/>
              </a:lnSpc>
              <a:buFont typeface="Arial"/>
              <a:buChar char="•"/>
            </a:pPr>
            <a:r>
              <a:rPr lang="en-US" sz="4065">
                <a:solidFill>
                  <a:srgbClr val="FFFFFF"/>
                </a:solidFill>
                <a:latin typeface="Montserrat"/>
              </a:rPr>
              <a:t> why is Web development important ?</a:t>
            </a:r>
          </a:p>
          <a:p>
            <a:pPr marL="877658" lvl="1" indent="-438829">
              <a:lnSpc>
                <a:spcPts val="5691"/>
              </a:lnSpc>
              <a:buFont typeface="Arial"/>
              <a:buChar char="•"/>
            </a:pPr>
            <a:r>
              <a:rPr lang="en-US" sz="4065">
                <a:solidFill>
                  <a:srgbClr val="FFFFFF"/>
                </a:solidFill>
                <a:latin typeface="Montserrat"/>
              </a:rPr>
              <a:t> Front-End vs. Back-End Development</a:t>
            </a:r>
          </a:p>
          <a:p>
            <a:pPr marL="877658" lvl="1" indent="-438829">
              <a:lnSpc>
                <a:spcPts val="5691"/>
              </a:lnSpc>
              <a:buFont typeface="Arial"/>
              <a:buChar char="•"/>
            </a:pPr>
            <a:r>
              <a:rPr lang="en-US" sz="4065">
                <a:solidFill>
                  <a:srgbClr val="FFFFFF"/>
                </a:solidFill>
                <a:latin typeface="Montserrat"/>
              </a:rPr>
              <a:t> Key Technologies and Tools</a:t>
            </a:r>
          </a:p>
          <a:p>
            <a:pPr marL="877658" lvl="1" indent="-438829">
              <a:lnSpc>
                <a:spcPts val="5691"/>
              </a:lnSpc>
              <a:buFont typeface="Arial"/>
              <a:buChar char="•"/>
            </a:pPr>
            <a:r>
              <a:rPr lang="en-US" sz="4065">
                <a:solidFill>
                  <a:srgbClr val="FFFFFF"/>
                </a:solidFill>
                <a:latin typeface="Montserrat"/>
              </a:rPr>
              <a:t> Web Development Process </a:t>
            </a:r>
          </a:p>
          <a:p>
            <a:pPr marL="877658" lvl="1" indent="-438829">
              <a:lnSpc>
                <a:spcPts val="5691"/>
              </a:lnSpc>
              <a:buFont typeface="Arial"/>
              <a:buChar char="•"/>
            </a:pPr>
            <a:r>
              <a:rPr lang="en-US" sz="4065">
                <a:solidFill>
                  <a:srgbClr val="FFFFFF"/>
                </a:solidFill>
                <a:latin typeface="Montserrat"/>
              </a:rPr>
              <a:t> Career Opportunities</a:t>
            </a:r>
          </a:p>
          <a:p>
            <a:pPr marL="877658" lvl="1" indent="-438829">
              <a:lnSpc>
                <a:spcPts val="5691"/>
              </a:lnSpc>
              <a:spcBef>
                <a:spcPct val="0"/>
              </a:spcBef>
              <a:buFont typeface="Arial"/>
              <a:buChar char="•"/>
            </a:pPr>
            <a:r>
              <a:rPr lang="en-US" sz="4065">
                <a:solidFill>
                  <a:srgbClr val="FFFFFF"/>
                </a:solidFill>
                <a:latin typeface="Montserrat"/>
              </a:rPr>
              <a:t> Conclusion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2168384" y="-2084520"/>
            <a:ext cx="8831880" cy="8831880"/>
          </a:xfrm>
          <a:custGeom>
            <a:avLst/>
            <a:gdLst/>
            <a:ahLst/>
            <a:cxnLst/>
            <a:rect l="l" t="t" r="r" b="b"/>
            <a:pathLst>
              <a:path w="8831880" h="8831880">
                <a:moveTo>
                  <a:pt x="0" y="0"/>
                </a:moveTo>
                <a:lnTo>
                  <a:pt x="8831880" y="0"/>
                </a:lnTo>
                <a:lnTo>
                  <a:pt x="8831880" y="8831880"/>
                </a:lnTo>
                <a:lnTo>
                  <a:pt x="0" y="88318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008264" y="99307"/>
            <a:ext cx="6511191" cy="11280306"/>
          </a:xfrm>
          <a:custGeom>
            <a:avLst/>
            <a:gdLst/>
            <a:ahLst/>
            <a:cxnLst/>
            <a:rect l="l" t="t" r="r" b="b"/>
            <a:pathLst>
              <a:path w="6511191" h="11280306">
                <a:moveTo>
                  <a:pt x="0" y="0"/>
                </a:moveTo>
                <a:lnTo>
                  <a:pt x="6511190" y="0"/>
                </a:lnTo>
                <a:lnTo>
                  <a:pt x="6511190" y="11280306"/>
                </a:lnTo>
                <a:lnTo>
                  <a:pt x="0" y="11280306"/>
                </a:lnTo>
                <a:lnTo>
                  <a:pt x="0" y="0"/>
                </a:lnTo>
                <a:close/>
              </a:path>
            </a:pathLst>
          </a:custGeom>
          <a:blipFill>
            <a:blip r:embed="rId4">
              <a:extLst>
                <a:ext uri="{96DAC541-7B7A-43D3-8B79-37D633B846F1}">
                  <asvg:svgBlip xmlns:asvg="http://schemas.microsoft.com/office/drawing/2016/SVG/main" r:embed="rId5"/>
                </a:ext>
              </a:extLst>
            </a:blip>
            <a:stretch>
              <a:fillRect l="-6862" r="-66382"/>
            </a:stretch>
          </a:blipFill>
        </p:spPr>
      </p:sp>
      <p:grpSp>
        <p:nvGrpSpPr>
          <p:cNvPr id="4" name="Group 4"/>
          <p:cNvGrpSpPr/>
          <p:nvPr/>
        </p:nvGrpSpPr>
        <p:grpSpPr>
          <a:xfrm>
            <a:off x="1940580" y="2797072"/>
            <a:ext cx="4290504" cy="6461228"/>
            <a:chOff x="0" y="0"/>
            <a:chExt cx="1565187" cy="2357074"/>
          </a:xfrm>
        </p:grpSpPr>
        <p:sp>
          <p:nvSpPr>
            <p:cNvPr id="5" name="Freeform 5"/>
            <p:cNvSpPr/>
            <p:nvPr/>
          </p:nvSpPr>
          <p:spPr>
            <a:xfrm>
              <a:off x="0" y="0"/>
              <a:ext cx="1565188" cy="2357074"/>
            </a:xfrm>
            <a:custGeom>
              <a:avLst/>
              <a:gdLst/>
              <a:ahLst/>
              <a:cxnLst/>
              <a:rect l="l" t="t" r="r" b="b"/>
              <a:pathLst>
                <a:path w="1565188" h="2357074">
                  <a:moveTo>
                    <a:pt x="1440727" y="2357074"/>
                  </a:moveTo>
                  <a:lnTo>
                    <a:pt x="124460" y="2357074"/>
                  </a:lnTo>
                  <a:cubicBezTo>
                    <a:pt x="55880" y="2357074"/>
                    <a:pt x="0" y="2301194"/>
                    <a:pt x="0" y="2232614"/>
                  </a:cubicBezTo>
                  <a:lnTo>
                    <a:pt x="0" y="124460"/>
                  </a:lnTo>
                  <a:cubicBezTo>
                    <a:pt x="0" y="55880"/>
                    <a:pt x="55880" y="0"/>
                    <a:pt x="124460" y="0"/>
                  </a:cubicBezTo>
                  <a:lnTo>
                    <a:pt x="1440727" y="0"/>
                  </a:lnTo>
                  <a:cubicBezTo>
                    <a:pt x="1509307" y="0"/>
                    <a:pt x="1565188" y="55880"/>
                    <a:pt x="1565188" y="124460"/>
                  </a:cubicBezTo>
                  <a:lnTo>
                    <a:pt x="1565188" y="2232614"/>
                  </a:lnTo>
                  <a:cubicBezTo>
                    <a:pt x="1565188" y="2301194"/>
                    <a:pt x="1509307" y="2357074"/>
                    <a:pt x="1440727" y="2357074"/>
                  </a:cubicBezTo>
                  <a:close/>
                </a:path>
              </a:pathLst>
            </a:custGeom>
            <a:solidFill>
              <a:srgbClr val="2D2F30">
                <a:alpha val="30980"/>
              </a:srgbClr>
            </a:solidFill>
          </p:spPr>
        </p:sp>
      </p:grpSp>
      <p:grpSp>
        <p:nvGrpSpPr>
          <p:cNvPr id="6" name="Group 6"/>
          <p:cNvGrpSpPr/>
          <p:nvPr/>
        </p:nvGrpSpPr>
        <p:grpSpPr>
          <a:xfrm>
            <a:off x="6966592" y="2797072"/>
            <a:ext cx="4290504" cy="6461228"/>
            <a:chOff x="0" y="0"/>
            <a:chExt cx="1565187" cy="2357074"/>
          </a:xfrm>
        </p:grpSpPr>
        <p:sp>
          <p:nvSpPr>
            <p:cNvPr id="7" name="Freeform 7"/>
            <p:cNvSpPr/>
            <p:nvPr/>
          </p:nvSpPr>
          <p:spPr>
            <a:xfrm>
              <a:off x="0" y="0"/>
              <a:ext cx="1565188" cy="2357074"/>
            </a:xfrm>
            <a:custGeom>
              <a:avLst/>
              <a:gdLst/>
              <a:ahLst/>
              <a:cxnLst/>
              <a:rect l="l" t="t" r="r" b="b"/>
              <a:pathLst>
                <a:path w="1565188" h="2357074">
                  <a:moveTo>
                    <a:pt x="1440727" y="2357074"/>
                  </a:moveTo>
                  <a:lnTo>
                    <a:pt x="124460" y="2357074"/>
                  </a:lnTo>
                  <a:cubicBezTo>
                    <a:pt x="55880" y="2357074"/>
                    <a:pt x="0" y="2301194"/>
                    <a:pt x="0" y="2232614"/>
                  </a:cubicBezTo>
                  <a:lnTo>
                    <a:pt x="0" y="124460"/>
                  </a:lnTo>
                  <a:cubicBezTo>
                    <a:pt x="0" y="55880"/>
                    <a:pt x="55880" y="0"/>
                    <a:pt x="124460" y="0"/>
                  </a:cubicBezTo>
                  <a:lnTo>
                    <a:pt x="1440727" y="0"/>
                  </a:lnTo>
                  <a:cubicBezTo>
                    <a:pt x="1509307" y="0"/>
                    <a:pt x="1565188" y="55880"/>
                    <a:pt x="1565188" y="124460"/>
                  </a:cubicBezTo>
                  <a:lnTo>
                    <a:pt x="1565188" y="2232614"/>
                  </a:lnTo>
                  <a:cubicBezTo>
                    <a:pt x="1565188" y="2301194"/>
                    <a:pt x="1509307" y="2357074"/>
                    <a:pt x="1440727" y="2357074"/>
                  </a:cubicBezTo>
                  <a:close/>
                </a:path>
              </a:pathLst>
            </a:custGeom>
            <a:solidFill>
              <a:srgbClr val="2D2F30">
                <a:alpha val="30980"/>
              </a:srgbClr>
            </a:solidFill>
          </p:spPr>
        </p:sp>
      </p:grpSp>
      <p:grpSp>
        <p:nvGrpSpPr>
          <p:cNvPr id="8" name="Group 8"/>
          <p:cNvGrpSpPr/>
          <p:nvPr/>
        </p:nvGrpSpPr>
        <p:grpSpPr>
          <a:xfrm>
            <a:off x="11650859" y="2797072"/>
            <a:ext cx="5187060" cy="6461228"/>
            <a:chOff x="0" y="0"/>
            <a:chExt cx="1892253" cy="2357074"/>
          </a:xfrm>
        </p:grpSpPr>
        <p:sp>
          <p:nvSpPr>
            <p:cNvPr id="9" name="Freeform 9"/>
            <p:cNvSpPr/>
            <p:nvPr/>
          </p:nvSpPr>
          <p:spPr>
            <a:xfrm>
              <a:off x="0" y="0"/>
              <a:ext cx="1892253" cy="2357074"/>
            </a:xfrm>
            <a:custGeom>
              <a:avLst/>
              <a:gdLst/>
              <a:ahLst/>
              <a:cxnLst/>
              <a:rect l="l" t="t" r="r" b="b"/>
              <a:pathLst>
                <a:path w="1892253" h="2357074">
                  <a:moveTo>
                    <a:pt x="1767793" y="2357074"/>
                  </a:moveTo>
                  <a:lnTo>
                    <a:pt x="124460" y="2357074"/>
                  </a:lnTo>
                  <a:cubicBezTo>
                    <a:pt x="55880" y="2357074"/>
                    <a:pt x="0" y="2301194"/>
                    <a:pt x="0" y="2232614"/>
                  </a:cubicBezTo>
                  <a:lnTo>
                    <a:pt x="0" y="124460"/>
                  </a:lnTo>
                  <a:cubicBezTo>
                    <a:pt x="0" y="55880"/>
                    <a:pt x="55880" y="0"/>
                    <a:pt x="124460" y="0"/>
                  </a:cubicBezTo>
                  <a:lnTo>
                    <a:pt x="1767793" y="0"/>
                  </a:lnTo>
                  <a:cubicBezTo>
                    <a:pt x="1836373" y="0"/>
                    <a:pt x="1892253" y="55880"/>
                    <a:pt x="1892253" y="124460"/>
                  </a:cubicBezTo>
                  <a:lnTo>
                    <a:pt x="1892253" y="2232614"/>
                  </a:lnTo>
                  <a:cubicBezTo>
                    <a:pt x="1892253" y="2301194"/>
                    <a:pt x="1836373" y="2357074"/>
                    <a:pt x="1767793" y="2357074"/>
                  </a:cubicBezTo>
                  <a:close/>
                </a:path>
              </a:pathLst>
            </a:custGeom>
            <a:solidFill>
              <a:srgbClr val="2D2F30">
                <a:alpha val="30980"/>
              </a:srgbClr>
            </a:solidFill>
          </p:spPr>
        </p:sp>
      </p:grpSp>
      <p:sp>
        <p:nvSpPr>
          <p:cNvPr id="10" name="Freeform 10"/>
          <p:cNvSpPr/>
          <p:nvPr/>
        </p:nvSpPr>
        <p:spPr>
          <a:xfrm rot="4238979">
            <a:off x="-345749" y="-2366999"/>
            <a:ext cx="3493701" cy="5774713"/>
          </a:xfrm>
          <a:custGeom>
            <a:avLst/>
            <a:gdLst/>
            <a:ahLst/>
            <a:cxnLst/>
            <a:rect l="l" t="t" r="r" b="b"/>
            <a:pathLst>
              <a:path w="3493701" h="5774713">
                <a:moveTo>
                  <a:pt x="0" y="0"/>
                </a:moveTo>
                <a:lnTo>
                  <a:pt x="3493702" y="0"/>
                </a:lnTo>
                <a:lnTo>
                  <a:pt x="3493702" y="5774713"/>
                </a:lnTo>
                <a:lnTo>
                  <a:pt x="0" y="5774713"/>
                </a:lnTo>
                <a:lnTo>
                  <a:pt x="0" y="0"/>
                </a:lnTo>
                <a:close/>
              </a:path>
            </a:pathLst>
          </a:custGeom>
          <a:blipFill>
            <a:blip r:embed="rId6"/>
            <a:stretch>
              <a:fillRect/>
            </a:stretch>
          </a:blipFill>
        </p:spPr>
      </p:sp>
      <p:sp>
        <p:nvSpPr>
          <p:cNvPr id="11" name="Freeform 11"/>
          <p:cNvSpPr/>
          <p:nvPr/>
        </p:nvSpPr>
        <p:spPr>
          <a:xfrm rot="-3223036">
            <a:off x="15631061" y="3684321"/>
            <a:ext cx="6022673" cy="3553377"/>
          </a:xfrm>
          <a:custGeom>
            <a:avLst/>
            <a:gdLst/>
            <a:ahLst/>
            <a:cxnLst/>
            <a:rect l="l" t="t" r="r" b="b"/>
            <a:pathLst>
              <a:path w="6022673" h="3553377">
                <a:moveTo>
                  <a:pt x="0" y="0"/>
                </a:moveTo>
                <a:lnTo>
                  <a:pt x="6022673" y="0"/>
                </a:lnTo>
                <a:lnTo>
                  <a:pt x="6022673" y="3553377"/>
                </a:lnTo>
                <a:lnTo>
                  <a:pt x="0" y="3553377"/>
                </a:lnTo>
                <a:lnTo>
                  <a:pt x="0" y="0"/>
                </a:lnTo>
                <a:close/>
              </a:path>
            </a:pathLst>
          </a:custGeom>
          <a:blipFill>
            <a:blip r:embed="rId7"/>
            <a:stretch>
              <a:fillRect/>
            </a:stretch>
          </a:blipFill>
        </p:spPr>
      </p:sp>
      <p:sp>
        <p:nvSpPr>
          <p:cNvPr id="12" name="TextBox 12"/>
          <p:cNvSpPr txBox="1"/>
          <p:nvPr/>
        </p:nvSpPr>
        <p:spPr>
          <a:xfrm>
            <a:off x="2052931" y="4479858"/>
            <a:ext cx="3983869" cy="4082967"/>
          </a:xfrm>
          <a:prstGeom prst="rect">
            <a:avLst/>
          </a:prstGeom>
        </p:spPr>
        <p:txBody>
          <a:bodyPr lIns="0" tIns="0" rIns="0" bIns="0" rtlCol="0" anchor="t">
            <a:spAutoFit/>
          </a:bodyPr>
          <a:lstStyle/>
          <a:p>
            <a:pPr algn="ctr">
              <a:lnSpc>
                <a:spcPts val="2495"/>
              </a:lnSpc>
            </a:pPr>
            <a:endParaRPr/>
          </a:p>
          <a:p>
            <a:pPr marL="384899" lvl="1" indent="-192449" algn="ctr">
              <a:lnSpc>
                <a:spcPts val="2495"/>
              </a:lnSpc>
              <a:buFont typeface="Arial"/>
              <a:buChar char="•"/>
            </a:pPr>
            <a:r>
              <a:rPr lang="en-US" sz="1782">
                <a:solidFill>
                  <a:srgbClr val="FFFFFF"/>
                </a:solidFill>
                <a:latin typeface="Montserrat"/>
              </a:rPr>
              <a:t>Web development refers to the process of building and maintaining websites or web applications.</a:t>
            </a:r>
          </a:p>
          <a:p>
            <a:pPr algn="ctr">
              <a:lnSpc>
                <a:spcPts val="2495"/>
              </a:lnSpc>
            </a:pPr>
            <a:endParaRPr lang="en-US" sz="1782">
              <a:solidFill>
                <a:srgbClr val="FFFFFF"/>
              </a:solidFill>
              <a:latin typeface="Montserrat"/>
            </a:endParaRPr>
          </a:p>
          <a:p>
            <a:pPr algn="ctr">
              <a:lnSpc>
                <a:spcPts val="2495"/>
              </a:lnSpc>
            </a:pPr>
            <a:endParaRPr lang="en-US" sz="1782">
              <a:solidFill>
                <a:srgbClr val="FFFFFF"/>
              </a:solidFill>
              <a:latin typeface="Montserrat"/>
            </a:endParaRPr>
          </a:p>
          <a:p>
            <a:pPr algn="ctr">
              <a:lnSpc>
                <a:spcPts val="2495"/>
              </a:lnSpc>
            </a:pPr>
            <a:endParaRPr lang="en-US" sz="1782">
              <a:solidFill>
                <a:srgbClr val="FFFFFF"/>
              </a:solidFill>
              <a:latin typeface="Montserrat"/>
            </a:endParaRPr>
          </a:p>
          <a:p>
            <a:pPr marL="384899" lvl="1" indent="-192449" algn="ctr">
              <a:lnSpc>
                <a:spcPts val="2495"/>
              </a:lnSpc>
              <a:buFont typeface="Arial"/>
              <a:buChar char="•"/>
            </a:pPr>
            <a:r>
              <a:rPr lang="en-US" sz="1782">
                <a:solidFill>
                  <a:srgbClr val="FFFFFF"/>
                </a:solidFill>
                <a:latin typeface="Montserrat"/>
              </a:rPr>
              <a:t>It encompasses various tasks, including web design, content creation, coding, and server management.</a:t>
            </a:r>
          </a:p>
          <a:p>
            <a:pPr algn="ctr">
              <a:lnSpc>
                <a:spcPts val="2495"/>
              </a:lnSpc>
            </a:pPr>
            <a:endParaRPr lang="en-US" sz="1782">
              <a:solidFill>
                <a:srgbClr val="FFFFFF"/>
              </a:solidFill>
              <a:latin typeface="Montserrat"/>
            </a:endParaRPr>
          </a:p>
        </p:txBody>
      </p:sp>
      <p:sp>
        <p:nvSpPr>
          <p:cNvPr id="13" name="TextBox 13"/>
          <p:cNvSpPr txBox="1"/>
          <p:nvPr/>
        </p:nvSpPr>
        <p:spPr>
          <a:xfrm>
            <a:off x="2247556" y="3180072"/>
            <a:ext cx="3594618" cy="895352"/>
          </a:xfrm>
          <a:prstGeom prst="rect">
            <a:avLst/>
          </a:prstGeom>
        </p:spPr>
        <p:txBody>
          <a:bodyPr lIns="0" tIns="0" rIns="0" bIns="0" rtlCol="0" anchor="t">
            <a:spAutoFit/>
          </a:bodyPr>
          <a:lstStyle/>
          <a:p>
            <a:pPr algn="ctr">
              <a:lnSpc>
                <a:spcPts val="3674"/>
              </a:lnSpc>
            </a:pPr>
            <a:r>
              <a:rPr lang="en-US" sz="2624">
                <a:solidFill>
                  <a:srgbClr val="FFFFFF"/>
                </a:solidFill>
                <a:latin typeface="Montserrat Bold"/>
              </a:rPr>
              <a:t>What is Web Development?</a:t>
            </a:r>
          </a:p>
        </p:txBody>
      </p:sp>
      <p:sp>
        <p:nvSpPr>
          <p:cNvPr id="14" name="TextBox 14"/>
          <p:cNvSpPr txBox="1"/>
          <p:nvPr/>
        </p:nvSpPr>
        <p:spPr>
          <a:xfrm>
            <a:off x="6945458" y="4607794"/>
            <a:ext cx="4201987" cy="4568128"/>
          </a:xfrm>
          <a:prstGeom prst="rect">
            <a:avLst/>
          </a:prstGeom>
        </p:spPr>
        <p:txBody>
          <a:bodyPr lIns="0" tIns="0" rIns="0" bIns="0" rtlCol="0" anchor="t">
            <a:spAutoFit/>
          </a:bodyPr>
          <a:lstStyle/>
          <a:p>
            <a:pPr marL="430055" lvl="1" indent="-215028" algn="ctr">
              <a:lnSpc>
                <a:spcPts val="2788"/>
              </a:lnSpc>
              <a:buFont typeface="Arial"/>
              <a:buChar char="•"/>
            </a:pPr>
            <a:r>
              <a:rPr lang="en-US" sz="1991">
                <a:solidFill>
                  <a:srgbClr val="FFFFFF"/>
                </a:solidFill>
                <a:latin typeface="Montserrat"/>
              </a:rPr>
              <a:t>In the digital age, the web is a primary medium for communication, commerce, and information.</a:t>
            </a:r>
          </a:p>
          <a:p>
            <a:pPr algn="ctr">
              <a:lnSpc>
                <a:spcPts val="2788"/>
              </a:lnSpc>
            </a:pPr>
            <a:endParaRPr lang="en-US" sz="1991">
              <a:solidFill>
                <a:srgbClr val="FFFFFF"/>
              </a:solidFill>
              <a:latin typeface="Montserrat"/>
            </a:endParaRPr>
          </a:p>
          <a:p>
            <a:pPr marL="430055" lvl="1" indent="-215028" algn="ctr">
              <a:lnSpc>
                <a:spcPts val="2788"/>
              </a:lnSpc>
              <a:buFont typeface="Arial"/>
              <a:buChar char="•"/>
            </a:pPr>
            <a:r>
              <a:rPr lang="en-US" sz="1991">
                <a:solidFill>
                  <a:srgbClr val="FFFFFF"/>
                </a:solidFill>
                <a:latin typeface="Montserrat"/>
              </a:rPr>
              <a:t>Web development allows businesses and individuals to establish an online presence.</a:t>
            </a:r>
          </a:p>
          <a:p>
            <a:pPr algn="ctr">
              <a:lnSpc>
                <a:spcPts val="2788"/>
              </a:lnSpc>
            </a:pPr>
            <a:endParaRPr lang="en-US" sz="1991">
              <a:solidFill>
                <a:srgbClr val="FFFFFF"/>
              </a:solidFill>
              <a:latin typeface="Montserrat"/>
            </a:endParaRPr>
          </a:p>
          <a:p>
            <a:pPr marL="430055" lvl="1" indent="-215028" algn="ctr">
              <a:lnSpc>
                <a:spcPts val="2788"/>
              </a:lnSpc>
              <a:buFont typeface="Arial"/>
              <a:buChar char="•"/>
            </a:pPr>
            <a:r>
              <a:rPr lang="en-US" sz="1991">
                <a:solidFill>
                  <a:srgbClr val="FFFFFF"/>
                </a:solidFill>
                <a:latin typeface="Montserrat"/>
              </a:rPr>
              <a:t>It enables interactivity, accessibility, and global reach.</a:t>
            </a:r>
          </a:p>
          <a:p>
            <a:pPr algn="ctr">
              <a:lnSpc>
                <a:spcPts val="2788"/>
              </a:lnSpc>
            </a:pPr>
            <a:endParaRPr lang="en-US" sz="1991">
              <a:solidFill>
                <a:srgbClr val="FFFFFF"/>
              </a:solidFill>
              <a:latin typeface="Montserrat"/>
            </a:endParaRPr>
          </a:p>
        </p:txBody>
      </p:sp>
      <p:sp>
        <p:nvSpPr>
          <p:cNvPr id="15" name="TextBox 15"/>
          <p:cNvSpPr txBox="1"/>
          <p:nvPr/>
        </p:nvSpPr>
        <p:spPr>
          <a:xfrm>
            <a:off x="6966592" y="2963899"/>
            <a:ext cx="4398517" cy="1352552"/>
          </a:xfrm>
          <a:prstGeom prst="rect">
            <a:avLst/>
          </a:prstGeom>
        </p:spPr>
        <p:txBody>
          <a:bodyPr lIns="0" tIns="0" rIns="0" bIns="0" rtlCol="0" anchor="t">
            <a:spAutoFit/>
          </a:bodyPr>
          <a:lstStyle/>
          <a:p>
            <a:pPr algn="ctr">
              <a:lnSpc>
                <a:spcPts val="3674"/>
              </a:lnSpc>
            </a:pPr>
            <a:r>
              <a:rPr lang="en-US" sz="2624">
                <a:solidFill>
                  <a:srgbClr val="FFFFFF"/>
                </a:solidFill>
                <a:latin typeface="Montserrat Bold"/>
              </a:rPr>
              <a:t>Why is Web Development Important?</a:t>
            </a:r>
          </a:p>
        </p:txBody>
      </p:sp>
      <p:sp>
        <p:nvSpPr>
          <p:cNvPr id="16" name="TextBox 16"/>
          <p:cNvSpPr txBox="1"/>
          <p:nvPr/>
        </p:nvSpPr>
        <p:spPr>
          <a:xfrm>
            <a:off x="12404046" y="3077611"/>
            <a:ext cx="3594618" cy="1809752"/>
          </a:xfrm>
          <a:prstGeom prst="rect">
            <a:avLst/>
          </a:prstGeom>
        </p:spPr>
        <p:txBody>
          <a:bodyPr lIns="0" tIns="0" rIns="0" bIns="0" rtlCol="0" anchor="t">
            <a:spAutoFit/>
          </a:bodyPr>
          <a:lstStyle/>
          <a:p>
            <a:pPr algn="ctr">
              <a:lnSpc>
                <a:spcPts val="3674"/>
              </a:lnSpc>
            </a:pPr>
            <a:r>
              <a:rPr lang="en-US" sz="2624">
                <a:solidFill>
                  <a:srgbClr val="FFFFFF"/>
                </a:solidFill>
                <a:latin typeface="Montserrat Bold"/>
              </a:rPr>
              <a:t>Front-End </a:t>
            </a:r>
          </a:p>
          <a:p>
            <a:pPr algn="ctr">
              <a:lnSpc>
                <a:spcPts val="3674"/>
              </a:lnSpc>
            </a:pPr>
            <a:r>
              <a:rPr lang="en-US" sz="2624">
                <a:solidFill>
                  <a:srgbClr val="FFFFFF"/>
                </a:solidFill>
                <a:latin typeface="Montserrat Bold"/>
              </a:rPr>
              <a:t>vs.</a:t>
            </a:r>
          </a:p>
          <a:p>
            <a:pPr algn="ctr">
              <a:lnSpc>
                <a:spcPts val="3674"/>
              </a:lnSpc>
            </a:pPr>
            <a:r>
              <a:rPr lang="en-US" sz="2624">
                <a:solidFill>
                  <a:srgbClr val="FFFFFF"/>
                </a:solidFill>
                <a:latin typeface="Montserrat Bold"/>
              </a:rPr>
              <a:t> Back-End Development</a:t>
            </a:r>
          </a:p>
        </p:txBody>
      </p:sp>
      <p:sp>
        <p:nvSpPr>
          <p:cNvPr id="17" name="TextBox 17"/>
          <p:cNvSpPr txBox="1"/>
          <p:nvPr/>
        </p:nvSpPr>
        <p:spPr>
          <a:xfrm>
            <a:off x="11781808" y="5108932"/>
            <a:ext cx="4856505" cy="1135879"/>
          </a:xfrm>
          <a:prstGeom prst="rect">
            <a:avLst/>
          </a:prstGeom>
        </p:spPr>
        <p:txBody>
          <a:bodyPr lIns="0" tIns="0" rIns="0" bIns="0" rtlCol="0" anchor="t">
            <a:spAutoFit/>
          </a:bodyPr>
          <a:lstStyle/>
          <a:p>
            <a:pPr algn="ctr">
              <a:lnSpc>
                <a:spcPts val="2281"/>
              </a:lnSpc>
              <a:spcBef>
                <a:spcPct val="0"/>
              </a:spcBef>
            </a:pPr>
            <a:r>
              <a:rPr lang="en-US" sz="1629">
                <a:solidFill>
                  <a:srgbClr val="FFFFFF"/>
                </a:solidFill>
                <a:latin typeface="Montserrat"/>
              </a:rPr>
              <a:t>Front-End Development:</a:t>
            </a:r>
          </a:p>
          <a:p>
            <a:pPr algn="ctr">
              <a:lnSpc>
                <a:spcPts val="2281"/>
              </a:lnSpc>
              <a:spcBef>
                <a:spcPct val="0"/>
              </a:spcBef>
            </a:pPr>
            <a:r>
              <a:rPr lang="en-US" sz="1629">
                <a:solidFill>
                  <a:srgbClr val="FFFFFF"/>
                </a:solidFill>
                <a:latin typeface="Montserrat"/>
              </a:rPr>
              <a:t>Focuses on the user interface (UI) and user experience (UX).</a:t>
            </a:r>
          </a:p>
          <a:p>
            <a:pPr algn="ctr">
              <a:lnSpc>
                <a:spcPts val="2281"/>
              </a:lnSpc>
              <a:spcBef>
                <a:spcPct val="0"/>
              </a:spcBef>
            </a:pPr>
            <a:r>
              <a:rPr lang="en-US" sz="1629">
                <a:solidFill>
                  <a:srgbClr val="FFFFFF"/>
                </a:solidFill>
                <a:latin typeface="Montserrat"/>
              </a:rPr>
              <a:t>Involves HTML, CSS, and JavaScript.</a:t>
            </a:r>
          </a:p>
        </p:txBody>
      </p:sp>
      <p:sp>
        <p:nvSpPr>
          <p:cNvPr id="18" name="TextBox 18"/>
          <p:cNvSpPr txBox="1"/>
          <p:nvPr/>
        </p:nvSpPr>
        <p:spPr>
          <a:xfrm>
            <a:off x="11750662" y="7136660"/>
            <a:ext cx="4987454" cy="1426165"/>
          </a:xfrm>
          <a:prstGeom prst="rect">
            <a:avLst/>
          </a:prstGeom>
        </p:spPr>
        <p:txBody>
          <a:bodyPr lIns="0" tIns="0" rIns="0" bIns="0" rtlCol="0" anchor="t">
            <a:spAutoFit/>
          </a:bodyPr>
          <a:lstStyle/>
          <a:p>
            <a:pPr algn="ctr">
              <a:lnSpc>
                <a:spcPts val="2286"/>
              </a:lnSpc>
              <a:spcBef>
                <a:spcPct val="0"/>
              </a:spcBef>
            </a:pPr>
            <a:r>
              <a:rPr lang="en-US" sz="1633">
                <a:solidFill>
                  <a:srgbClr val="FFFFFF"/>
                </a:solidFill>
                <a:latin typeface="Montserrat"/>
              </a:rPr>
              <a:t>Back-End Development:</a:t>
            </a:r>
          </a:p>
          <a:p>
            <a:pPr algn="ctr">
              <a:lnSpc>
                <a:spcPts val="2286"/>
              </a:lnSpc>
              <a:spcBef>
                <a:spcPct val="0"/>
              </a:spcBef>
            </a:pPr>
            <a:r>
              <a:rPr lang="en-US" sz="1633">
                <a:solidFill>
                  <a:srgbClr val="FFFFFF"/>
                </a:solidFill>
                <a:latin typeface="Montserrat"/>
              </a:rPr>
              <a:t>Manages server-side operations and data storage.</a:t>
            </a:r>
          </a:p>
          <a:p>
            <a:pPr algn="ctr">
              <a:lnSpc>
                <a:spcPts val="2286"/>
              </a:lnSpc>
              <a:spcBef>
                <a:spcPct val="0"/>
              </a:spcBef>
            </a:pPr>
            <a:r>
              <a:rPr lang="en-US" sz="1633">
                <a:solidFill>
                  <a:srgbClr val="FFFFFF"/>
                </a:solidFill>
                <a:latin typeface="Montserrat"/>
              </a:rPr>
              <a:t>Involves server-side scripting languages like Python, Ruby, PHP, or Node.js.</a:t>
            </a:r>
          </a:p>
        </p:txBody>
      </p:sp>
      <p:sp>
        <p:nvSpPr>
          <p:cNvPr id="19" name="TextBox 19"/>
          <p:cNvSpPr txBox="1"/>
          <p:nvPr/>
        </p:nvSpPr>
        <p:spPr>
          <a:xfrm>
            <a:off x="5317469" y="8496149"/>
            <a:ext cx="1438662" cy="551247"/>
          </a:xfrm>
          <a:prstGeom prst="rect">
            <a:avLst/>
          </a:prstGeom>
        </p:spPr>
        <p:txBody>
          <a:bodyPr lIns="0" tIns="0" rIns="0" bIns="0" rtlCol="0" anchor="t">
            <a:spAutoFit/>
          </a:bodyPr>
          <a:lstStyle/>
          <a:p>
            <a:pPr>
              <a:lnSpc>
                <a:spcPts val="4458"/>
              </a:lnSpc>
            </a:pPr>
            <a:r>
              <a:rPr lang="en-US" sz="3184">
                <a:solidFill>
                  <a:srgbClr val="FFFFFF"/>
                </a:solidFill>
                <a:latin typeface="Neue Machina Ultra-Bold"/>
              </a:rPr>
              <a:t>Q1</a:t>
            </a:r>
          </a:p>
        </p:txBody>
      </p:sp>
      <p:sp>
        <p:nvSpPr>
          <p:cNvPr id="20" name="TextBox 20"/>
          <p:cNvSpPr txBox="1"/>
          <p:nvPr/>
        </p:nvSpPr>
        <p:spPr>
          <a:xfrm>
            <a:off x="10283493" y="8642911"/>
            <a:ext cx="1367366" cy="527223"/>
          </a:xfrm>
          <a:prstGeom prst="rect">
            <a:avLst/>
          </a:prstGeom>
        </p:spPr>
        <p:txBody>
          <a:bodyPr lIns="0" tIns="0" rIns="0" bIns="0" rtlCol="0" anchor="t">
            <a:spAutoFit/>
          </a:bodyPr>
          <a:lstStyle/>
          <a:p>
            <a:pPr>
              <a:lnSpc>
                <a:spcPts val="4237"/>
              </a:lnSpc>
            </a:pPr>
            <a:r>
              <a:rPr lang="en-US" sz="3026">
                <a:solidFill>
                  <a:srgbClr val="FFFFFF"/>
                </a:solidFill>
                <a:latin typeface="Neue Machina Ultra-Bold"/>
              </a:rPr>
              <a:t>Q2</a:t>
            </a:r>
          </a:p>
        </p:txBody>
      </p:sp>
      <p:sp>
        <p:nvSpPr>
          <p:cNvPr id="21" name="TextBox 21"/>
          <p:cNvSpPr txBox="1"/>
          <p:nvPr/>
        </p:nvSpPr>
        <p:spPr>
          <a:xfrm>
            <a:off x="15998664" y="8633386"/>
            <a:ext cx="1569367" cy="604784"/>
          </a:xfrm>
          <a:prstGeom prst="rect">
            <a:avLst/>
          </a:prstGeom>
        </p:spPr>
        <p:txBody>
          <a:bodyPr lIns="0" tIns="0" rIns="0" bIns="0" rtlCol="0" anchor="t">
            <a:spAutoFit/>
          </a:bodyPr>
          <a:lstStyle/>
          <a:p>
            <a:pPr>
              <a:lnSpc>
                <a:spcPts val="4863"/>
              </a:lnSpc>
            </a:pPr>
            <a:r>
              <a:rPr lang="en-US" sz="3473">
                <a:solidFill>
                  <a:srgbClr val="FFFFFF"/>
                </a:solidFill>
                <a:latin typeface="Neue Machina Ultra-Bold"/>
              </a:rPr>
              <a:t>Q3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3971137" y="594816"/>
            <a:ext cx="7465233" cy="7465233"/>
          </a:xfrm>
          <a:custGeom>
            <a:avLst/>
            <a:gdLst/>
            <a:ahLst/>
            <a:cxnLst/>
            <a:rect l="l" t="t" r="r" b="b"/>
            <a:pathLst>
              <a:path w="7465233" h="7465233">
                <a:moveTo>
                  <a:pt x="0" y="0"/>
                </a:moveTo>
                <a:lnTo>
                  <a:pt x="7465233" y="0"/>
                </a:lnTo>
                <a:lnTo>
                  <a:pt x="7465233" y="7465233"/>
                </a:lnTo>
                <a:lnTo>
                  <a:pt x="0" y="746523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571164" y="3973154"/>
            <a:ext cx="9218676" cy="9218676"/>
          </a:xfrm>
          <a:custGeom>
            <a:avLst/>
            <a:gdLst/>
            <a:ahLst/>
            <a:cxnLst/>
            <a:rect l="l" t="t" r="r" b="b"/>
            <a:pathLst>
              <a:path w="9218676" h="9218676">
                <a:moveTo>
                  <a:pt x="0" y="0"/>
                </a:moveTo>
                <a:lnTo>
                  <a:pt x="9218676" y="0"/>
                </a:lnTo>
                <a:lnTo>
                  <a:pt x="9218676" y="9218676"/>
                </a:lnTo>
                <a:lnTo>
                  <a:pt x="0" y="921867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a:grpSpLocks noChangeAspect="1"/>
          </p:cNvGrpSpPr>
          <p:nvPr/>
        </p:nvGrpSpPr>
        <p:grpSpPr>
          <a:xfrm>
            <a:off x="3224964" y="4105113"/>
            <a:ext cx="11475480" cy="11475480"/>
            <a:chOff x="0" y="0"/>
            <a:chExt cx="6355080" cy="6355080"/>
          </a:xfrm>
        </p:grpSpPr>
        <p:sp>
          <p:nvSpPr>
            <p:cNvPr id="5" name="Freeform 5"/>
            <p:cNvSpPr/>
            <p:nvPr/>
          </p:nvSpPr>
          <p:spPr>
            <a:xfrm>
              <a:off x="0" y="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sp>
        <p:nvSpPr>
          <p:cNvPr id="6" name="Freeform 6"/>
          <p:cNvSpPr/>
          <p:nvPr/>
        </p:nvSpPr>
        <p:spPr>
          <a:xfrm>
            <a:off x="1798107" y="8968276"/>
            <a:ext cx="3216307" cy="1145809"/>
          </a:xfrm>
          <a:custGeom>
            <a:avLst/>
            <a:gdLst/>
            <a:ahLst/>
            <a:cxnLst/>
            <a:rect l="l" t="t" r="r" b="b"/>
            <a:pathLst>
              <a:path w="3216307" h="1145809">
                <a:moveTo>
                  <a:pt x="0" y="0"/>
                </a:moveTo>
                <a:lnTo>
                  <a:pt x="3216307" y="0"/>
                </a:lnTo>
                <a:lnTo>
                  <a:pt x="3216307" y="1145809"/>
                </a:lnTo>
                <a:lnTo>
                  <a:pt x="0" y="1145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TextBox 7"/>
          <p:cNvSpPr txBox="1"/>
          <p:nvPr/>
        </p:nvSpPr>
        <p:spPr>
          <a:xfrm>
            <a:off x="3077851" y="962483"/>
            <a:ext cx="12132298" cy="3571531"/>
          </a:xfrm>
          <a:prstGeom prst="rect">
            <a:avLst/>
          </a:prstGeom>
        </p:spPr>
        <p:txBody>
          <a:bodyPr lIns="0" tIns="0" rIns="0" bIns="0" rtlCol="0" anchor="t">
            <a:spAutoFit/>
          </a:bodyPr>
          <a:lstStyle/>
          <a:p>
            <a:pPr algn="ctr">
              <a:lnSpc>
                <a:spcPts val="9468"/>
              </a:lnSpc>
            </a:pPr>
            <a:r>
              <a:rPr lang="en-US" sz="6763">
                <a:solidFill>
                  <a:srgbClr val="FFFFFF"/>
                </a:solidFill>
                <a:latin typeface="Neue Machina Ultra-Bold"/>
              </a:rPr>
              <a:t>Key Technologies </a:t>
            </a:r>
          </a:p>
          <a:p>
            <a:pPr algn="ctr">
              <a:lnSpc>
                <a:spcPts val="9468"/>
              </a:lnSpc>
            </a:pPr>
            <a:r>
              <a:rPr lang="en-US" sz="6763">
                <a:solidFill>
                  <a:srgbClr val="FFFFFF"/>
                </a:solidFill>
                <a:latin typeface="Neue Machina Ultra-Bold"/>
              </a:rPr>
              <a:t>and Tools</a:t>
            </a:r>
          </a:p>
          <a:p>
            <a:pPr algn="ctr">
              <a:lnSpc>
                <a:spcPts val="9468"/>
              </a:lnSpc>
            </a:pPr>
            <a:endParaRPr lang="en-US" sz="6763">
              <a:solidFill>
                <a:srgbClr val="FFFFFF"/>
              </a:solidFill>
              <a:latin typeface="Neue Machina Ultra-Bold"/>
            </a:endParaRPr>
          </a:p>
        </p:txBody>
      </p:sp>
      <p:sp>
        <p:nvSpPr>
          <p:cNvPr id="8" name="Freeform 8"/>
          <p:cNvSpPr/>
          <p:nvPr/>
        </p:nvSpPr>
        <p:spPr>
          <a:xfrm>
            <a:off x="12829708" y="7102160"/>
            <a:ext cx="3216307" cy="1145809"/>
          </a:xfrm>
          <a:custGeom>
            <a:avLst/>
            <a:gdLst/>
            <a:ahLst/>
            <a:cxnLst/>
            <a:rect l="l" t="t" r="r" b="b"/>
            <a:pathLst>
              <a:path w="3216307" h="1145809">
                <a:moveTo>
                  <a:pt x="0" y="0"/>
                </a:moveTo>
                <a:lnTo>
                  <a:pt x="3216307" y="0"/>
                </a:lnTo>
                <a:lnTo>
                  <a:pt x="3216307" y="1145809"/>
                </a:lnTo>
                <a:lnTo>
                  <a:pt x="0" y="1145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Freeform 9"/>
          <p:cNvSpPr/>
          <p:nvPr/>
        </p:nvSpPr>
        <p:spPr>
          <a:xfrm>
            <a:off x="13359834" y="8968276"/>
            <a:ext cx="3216307" cy="1145809"/>
          </a:xfrm>
          <a:custGeom>
            <a:avLst/>
            <a:gdLst/>
            <a:ahLst/>
            <a:cxnLst/>
            <a:rect l="l" t="t" r="r" b="b"/>
            <a:pathLst>
              <a:path w="3216307" h="1145809">
                <a:moveTo>
                  <a:pt x="0" y="0"/>
                </a:moveTo>
                <a:lnTo>
                  <a:pt x="3216306" y="0"/>
                </a:lnTo>
                <a:lnTo>
                  <a:pt x="3216306" y="1145809"/>
                </a:lnTo>
                <a:lnTo>
                  <a:pt x="0" y="1145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Freeform 10"/>
          <p:cNvSpPr/>
          <p:nvPr/>
        </p:nvSpPr>
        <p:spPr>
          <a:xfrm>
            <a:off x="-4195193" y="-4864633"/>
            <a:ext cx="9729266" cy="9729266"/>
          </a:xfrm>
          <a:custGeom>
            <a:avLst/>
            <a:gdLst/>
            <a:ahLst/>
            <a:cxnLst/>
            <a:rect l="l" t="t" r="r" b="b"/>
            <a:pathLst>
              <a:path w="9729266" h="9729266">
                <a:moveTo>
                  <a:pt x="0" y="0"/>
                </a:moveTo>
                <a:lnTo>
                  <a:pt x="9729267" y="0"/>
                </a:lnTo>
                <a:lnTo>
                  <a:pt x="9729267" y="9729266"/>
                </a:lnTo>
                <a:lnTo>
                  <a:pt x="0" y="97292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rot="10344677">
            <a:off x="-877637" y="-716602"/>
            <a:ext cx="4140717" cy="2443023"/>
          </a:xfrm>
          <a:custGeom>
            <a:avLst/>
            <a:gdLst/>
            <a:ahLst/>
            <a:cxnLst/>
            <a:rect l="l" t="t" r="r" b="b"/>
            <a:pathLst>
              <a:path w="4140717" h="2443023">
                <a:moveTo>
                  <a:pt x="0" y="0"/>
                </a:moveTo>
                <a:lnTo>
                  <a:pt x="4140716" y="0"/>
                </a:lnTo>
                <a:lnTo>
                  <a:pt x="4140716" y="2443023"/>
                </a:lnTo>
                <a:lnTo>
                  <a:pt x="0" y="2443023"/>
                </a:lnTo>
                <a:lnTo>
                  <a:pt x="0" y="0"/>
                </a:lnTo>
                <a:close/>
              </a:path>
            </a:pathLst>
          </a:custGeom>
          <a:blipFill>
            <a:blip r:embed="rId8"/>
            <a:stretch>
              <a:fillRect/>
            </a:stretch>
          </a:blipFill>
        </p:spPr>
      </p:sp>
      <p:sp>
        <p:nvSpPr>
          <p:cNvPr id="12" name="Freeform 12"/>
          <p:cNvSpPr/>
          <p:nvPr/>
        </p:nvSpPr>
        <p:spPr>
          <a:xfrm>
            <a:off x="15788974" y="1621283"/>
            <a:ext cx="5382042" cy="5628279"/>
          </a:xfrm>
          <a:custGeom>
            <a:avLst/>
            <a:gdLst/>
            <a:ahLst/>
            <a:cxnLst/>
            <a:rect l="l" t="t" r="r" b="b"/>
            <a:pathLst>
              <a:path w="5382042" h="5628279">
                <a:moveTo>
                  <a:pt x="0" y="0"/>
                </a:moveTo>
                <a:lnTo>
                  <a:pt x="5382042" y="0"/>
                </a:lnTo>
                <a:lnTo>
                  <a:pt x="5382042" y="5628279"/>
                </a:lnTo>
                <a:lnTo>
                  <a:pt x="0" y="5628279"/>
                </a:lnTo>
                <a:lnTo>
                  <a:pt x="0" y="0"/>
                </a:lnTo>
                <a:close/>
              </a:path>
            </a:pathLst>
          </a:custGeom>
          <a:blipFill>
            <a:blip r:embed="rId9"/>
            <a:stretch>
              <a:fillRect/>
            </a:stretch>
          </a:blipFill>
        </p:spPr>
      </p:sp>
      <p:sp>
        <p:nvSpPr>
          <p:cNvPr id="13" name="Freeform 13"/>
          <p:cNvSpPr/>
          <p:nvPr/>
        </p:nvSpPr>
        <p:spPr>
          <a:xfrm>
            <a:off x="5646497" y="6488807"/>
            <a:ext cx="6716487" cy="6708091"/>
          </a:xfrm>
          <a:custGeom>
            <a:avLst/>
            <a:gdLst/>
            <a:ahLst/>
            <a:cxnLst/>
            <a:rect l="l" t="t" r="r" b="b"/>
            <a:pathLst>
              <a:path w="6716487" h="6708091">
                <a:moveTo>
                  <a:pt x="0" y="0"/>
                </a:moveTo>
                <a:lnTo>
                  <a:pt x="6716486" y="0"/>
                </a:lnTo>
                <a:lnTo>
                  <a:pt x="6716486" y="6708091"/>
                </a:lnTo>
                <a:lnTo>
                  <a:pt x="0" y="6708091"/>
                </a:lnTo>
                <a:lnTo>
                  <a:pt x="0" y="0"/>
                </a:lnTo>
                <a:close/>
              </a:path>
            </a:pathLst>
          </a:custGeom>
          <a:blipFill>
            <a:blip r:embed="rId10"/>
            <a:stretch>
              <a:fillRect/>
            </a:stretch>
          </a:blipFill>
        </p:spPr>
      </p:sp>
      <p:sp>
        <p:nvSpPr>
          <p:cNvPr id="14" name="Freeform 14"/>
          <p:cNvSpPr/>
          <p:nvPr/>
        </p:nvSpPr>
        <p:spPr>
          <a:xfrm>
            <a:off x="1963465" y="7086704"/>
            <a:ext cx="3216307" cy="1145809"/>
          </a:xfrm>
          <a:custGeom>
            <a:avLst/>
            <a:gdLst/>
            <a:ahLst/>
            <a:cxnLst/>
            <a:rect l="l" t="t" r="r" b="b"/>
            <a:pathLst>
              <a:path w="3216307" h="1145809">
                <a:moveTo>
                  <a:pt x="0" y="0"/>
                </a:moveTo>
                <a:lnTo>
                  <a:pt x="3216307" y="0"/>
                </a:lnTo>
                <a:lnTo>
                  <a:pt x="3216307" y="1145809"/>
                </a:lnTo>
                <a:lnTo>
                  <a:pt x="0" y="1145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5" name="Freeform 15"/>
          <p:cNvSpPr/>
          <p:nvPr/>
        </p:nvSpPr>
        <p:spPr>
          <a:xfrm>
            <a:off x="3406260" y="5236044"/>
            <a:ext cx="3216307" cy="1145809"/>
          </a:xfrm>
          <a:custGeom>
            <a:avLst/>
            <a:gdLst/>
            <a:ahLst/>
            <a:cxnLst/>
            <a:rect l="l" t="t" r="r" b="b"/>
            <a:pathLst>
              <a:path w="3216307" h="1145809">
                <a:moveTo>
                  <a:pt x="0" y="0"/>
                </a:moveTo>
                <a:lnTo>
                  <a:pt x="3216307" y="0"/>
                </a:lnTo>
                <a:lnTo>
                  <a:pt x="3216307" y="1145810"/>
                </a:lnTo>
                <a:lnTo>
                  <a:pt x="0" y="1145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6" name="Freeform 16"/>
          <p:cNvSpPr/>
          <p:nvPr/>
        </p:nvSpPr>
        <p:spPr>
          <a:xfrm>
            <a:off x="11484136" y="5236044"/>
            <a:ext cx="3216307" cy="1145809"/>
          </a:xfrm>
          <a:custGeom>
            <a:avLst/>
            <a:gdLst/>
            <a:ahLst/>
            <a:cxnLst/>
            <a:rect l="l" t="t" r="r" b="b"/>
            <a:pathLst>
              <a:path w="3216307" h="1145809">
                <a:moveTo>
                  <a:pt x="0" y="0"/>
                </a:moveTo>
                <a:lnTo>
                  <a:pt x="3216307" y="0"/>
                </a:lnTo>
                <a:lnTo>
                  <a:pt x="3216307" y="1145810"/>
                </a:lnTo>
                <a:lnTo>
                  <a:pt x="0" y="11458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7" name="Freeform 17"/>
          <p:cNvSpPr/>
          <p:nvPr/>
        </p:nvSpPr>
        <p:spPr>
          <a:xfrm>
            <a:off x="7396587" y="3718824"/>
            <a:ext cx="3216307" cy="1145809"/>
          </a:xfrm>
          <a:custGeom>
            <a:avLst/>
            <a:gdLst/>
            <a:ahLst/>
            <a:cxnLst/>
            <a:rect l="l" t="t" r="r" b="b"/>
            <a:pathLst>
              <a:path w="3216307" h="1145809">
                <a:moveTo>
                  <a:pt x="0" y="0"/>
                </a:moveTo>
                <a:lnTo>
                  <a:pt x="3216306" y="0"/>
                </a:lnTo>
                <a:lnTo>
                  <a:pt x="3216306" y="1145809"/>
                </a:lnTo>
                <a:lnTo>
                  <a:pt x="0" y="1145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8" name="TextBox 18"/>
          <p:cNvSpPr txBox="1"/>
          <p:nvPr/>
        </p:nvSpPr>
        <p:spPr>
          <a:xfrm>
            <a:off x="4459084" y="5499988"/>
            <a:ext cx="1438662" cy="551247"/>
          </a:xfrm>
          <a:prstGeom prst="rect">
            <a:avLst/>
          </a:prstGeom>
        </p:spPr>
        <p:txBody>
          <a:bodyPr lIns="0" tIns="0" rIns="0" bIns="0" rtlCol="0" anchor="t">
            <a:spAutoFit/>
          </a:bodyPr>
          <a:lstStyle/>
          <a:p>
            <a:pPr>
              <a:lnSpc>
                <a:spcPts val="4458"/>
              </a:lnSpc>
            </a:pPr>
            <a:r>
              <a:rPr lang="en-US" sz="3184">
                <a:solidFill>
                  <a:srgbClr val="2D2F30"/>
                </a:solidFill>
                <a:latin typeface="Neue Machina Ultra-Bold"/>
              </a:rPr>
              <a:t>CSS</a:t>
            </a:r>
          </a:p>
        </p:txBody>
      </p:sp>
      <p:sp>
        <p:nvSpPr>
          <p:cNvPr id="19" name="TextBox 19"/>
          <p:cNvSpPr txBox="1"/>
          <p:nvPr/>
        </p:nvSpPr>
        <p:spPr>
          <a:xfrm>
            <a:off x="8285409" y="3982768"/>
            <a:ext cx="1438662" cy="551247"/>
          </a:xfrm>
          <a:prstGeom prst="rect">
            <a:avLst/>
          </a:prstGeom>
        </p:spPr>
        <p:txBody>
          <a:bodyPr lIns="0" tIns="0" rIns="0" bIns="0" rtlCol="0" anchor="t">
            <a:spAutoFit/>
          </a:bodyPr>
          <a:lstStyle/>
          <a:p>
            <a:pPr>
              <a:lnSpc>
                <a:spcPts val="4458"/>
              </a:lnSpc>
            </a:pPr>
            <a:r>
              <a:rPr lang="en-US" sz="3184">
                <a:solidFill>
                  <a:srgbClr val="2D2F30"/>
                </a:solidFill>
                <a:latin typeface="Neue Machina Ultra-Bold"/>
              </a:rPr>
              <a:t>HTML </a:t>
            </a:r>
          </a:p>
        </p:txBody>
      </p:sp>
      <p:sp>
        <p:nvSpPr>
          <p:cNvPr id="20" name="TextBox 20"/>
          <p:cNvSpPr txBox="1"/>
          <p:nvPr/>
        </p:nvSpPr>
        <p:spPr>
          <a:xfrm>
            <a:off x="2300340" y="7366104"/>
            <a:ext cx="2542556" cy="551247"/>
          </a:xfrm>
          <a:prstGeom prst="rect">
            <a:avLst/>
          </a:prstGeom>
        </p:spPr>
        <p:txBody>
          <a:bodyPr lIns="0" tIns="0" rIns="0" bIns="0" rtlCol="0" anchor="t">
            <a:spAutoFit/>
          </a:bodyPr>
          <a:lstStyle/>
          <a:p>
            <a:pPr>
              <a:lnSpc>
                <a:spcPts val="4458"/>
              </a:lnSpc>
            </a:pPr>
            <a:r>
              <a:rPr lang="en-US" sz="3184">
                <a:solidFill>
                  <a:srgbClr val="2D2F30"/>
                </a:solidFill>
                <a:latin typeface="Neue Machina Ultra-Bold"/>
              </a:rPr>
              <a:t>JavaScript</a:t>
            </a:r>
          </a:p>
        </p:txBody>
      </p:sp>
      <p:sp>
        <p:nvSpPr>
          <p:cNvPr id="21" name="TextBox 21"/>
          <p:cNvSpPr txBox="1"/>
          <p:nvPr/>
        </p:nvSpPr>
        <p:spPr>
          <a:xfrm>
            <a:off x="11732794" y="5569048"/>
            <a:ext cx="2967649" cy="422652"/>
          </a:xfrm>
          <a:prstGeom prst="rect">
            <a:avLst/>
          </a:prstGeom>
        </p:spPr>
        <p:txBody>
          <a:bodyPr lIns="0" tIns="0" rIns="0" bIns="0" rtlCol="0" anchor="t">
            <a:spAutoFit/>
          </a:bodyPr>
          <a:lstStyle/>
          <a:p>
            <a:pPr>
              <a:lnSpc>
                <a:spcPts val="3362"/>
              </a:lnSpc>
            </a:pPr>
            <a:r>
              <a:rPr lang="en-US" sz="2401">
                <a:solidFill>
                  <a:srgbClr val="2D2F30"/>
                </a:solidFill>
                <a:latin typeface="Neue Machina Ultra-Bold"/>
              </a:rPr>
              <a:t>Version Control</a:t>
            </a:r>
          </a:p>
        </p:txBody>
      </p:sp>
      <p:sp>
        <p:nvSpPr>
          <p:cNvPr id="22" name="TextBox 22"/>
          <p:cNvSpPr txBox="1"/>
          <p:nvPr/>
        </p:nvSpPr>
        <p:spPr>
          <a:xfrm>
            <a:off x="2236271" y="9225659"/>
            <a:ext cx="3054035" cy="617194"/>
          </a:xfrm>
          <a:prstGeom prst="rect">
            <a:avLst/>
          </a:prstGeom>
        </p:spPr>
        <p:txBody>
          <a:bodyPr lIns="0" tIns="0" rIns="0" bIns="0" rtlCol="0" anchor="t">
            <a:spAutoFit/>
          </a:bodyPr>
          <a:lstStyle/>
          <a:p>
            <a:pPr>
              <a:lnSpc>
                <a:spcPts val="2418"/>
              </a:lnSpc>
            </a:pPr>
            <a:r>
              <a:rPr lang="en-US" sz="1727">
                <a:solidFill>
                  <a:srgbClr val="2D2F30"/>
                </a:solidFill>
                <a:latin typeface="Neue Machina Ultra-Bold"/>
              </a:rPr>
              <a:t>Web Development Frameworks</a:t>
            </a:r>
          </a:p>
        </p:txBody>
      </p:sp>
      <p:sp>
        <p:nvSpPr>
          <p:cNvPr id="23" name="TextBox 23"/>
          <p:cNvSpPr txBox="1"/>
          <p:nvPr/>
        </p:nvSpPr>
        <p:spPr>
          <a:xfrm>
            <a:off x="13789840" y="9074869"/>
            <a:ext cx="3418851" cy="875473"/>
          </a:xfrm>
          <a:prstGeom prst="rect">
            <a:avLst/>
          </a:prstGeom>
        </p:spPr>
        <p:txBody>
          <a:bodyPr lIns="0" tIns="0" rIns="0" bIns="0" rtlCol="0" anchor="t">
            <a:spAutoFit/>
          </a:bodyPr>
          <a:lstStyle/>
          <a:p>
            <a:pPr>
              <a:lnSpc>
                <a:spcPts val="3474"/>
              </a:lnSpc>
            </a:pPr>
            <a:r>
              <a:rPr lang="en-US" sz="2481">
                <a:solidFill>
                  <a:srgbClr val="2D2F30"/>
                </a:solidFill>
                <a:latin typeface="Neue Machina Ultra-Bold"/>
              </a:rPr>
              <a:t>Back-End Technologies</a:t>
            </a:r>
          </a:p>
        </p:txBody>
      </p:sp>
      <p:sp>
        <p:nvSpPr>
          <p:cNvPr id="24" name="TextBox 24"/>
          <p:cNvSpPr txBox="1"/>
          <p:nvPr/>
        </p:nvSpPr>
        <p:spPr>
          <a:xfrm>
            <a:off x="13220651" y="7414968"/>
            <a:ext cx="2434421" cy="463044"/>
          </a:xfrm>
          <a:prstGeom prst="rect">
            <a:avLst/>
          </a:prstGeom>
        </p:spPr>
        <p:txBody>
          <a:bodyPr lIns="0" tIns="0" rIns="0" bIns="0" rtlCol="0" anchor="t">
            <a:spAutoFit/>
          </a:bodyPr>
          <a:lstStyle/>
          <a:p>
            <a:pPr>
              <a:lnSpc>
                <a:spcPts val="3734"/>
              </a:lnSpc>
            </a:pPr>
            <a:r>
              <a:rPr lang="en-US" sz="2667">
                <a:solidFill>
                  <a:srgbClr val="2D2F30"/>
                </a:solidFill>
                <a:latin typeface="Neue Machina Ultra-Bold"/>
              </a:rPr>
              <a:t>Code Editors</a:t>
            </a:r>
          </a:p>
        </p:txBody>
      </p:sp>
      <p:sp>
        <p:nvSpPr>
          <p:cNvPr id="25" name="TextBox 25"/>
          <p:cNvSpPr txBox="1"/>
          <p:nvPr/>
        </p:nvSpPr>
        <p:spPr>
          <a:xfrm>
            <a:off x="3951426" y="1312322"/>
            <a:ext cx="1438662" cy="551247"/>
          </a:xfrm>
          <a:prstGeom prst="rect">
            <a:avLst/>
          </a:prstGeom>
        </p:spPr>
        <p:txBody>
          <a:bodyPr lIns="0" tIns="0" rIns="0" bIns="0" rtlCol="0" anchor="t">
            <a:spAutoFit/>
          </a:bodyPr>
          <a:lstStyle/>
          <a:p>
            <a:pPr>
              <a:lnSpc>
                <a:spcPts val="4458"/>
              </a:lnSpc>
            </a:pPr>
            <a:r>
              <a:rPr lang="en-US" sz="3184">
                <a:solidFill>
                  <a:srgbClr val="FFFFFF"/>
                </a:solidFill>
                <a:latin typeface="Neue Machina Ultra-Bold"/>
              </a:rPr>
              <a:t>Q4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87719" y="-2942560"/>
            <a:ext cx="8996085" cy="8996085"/>
          </a:xfrm>
          <a:custGeom>
            <a:avLst/>
            <a:gdLst/>
            <a:ahLst/>
            <a:cxnLst/>
            <a:rect l="l" t="t" r="r" b="b"/>
            <a:pathLst>
              <a:path w="8996085" h="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714326" y="6543974"/>
            <a:ext cx="5428652" cy="5428652"/>
          </a:xfrm>
          <a:custGeom>
            <a:avLst/>
            <a:gdLst/>
            <a:ahLst/>
            <a:cxnLst/>
            <a:rect l="l" t="t" r="r" b="b"/>
            <a:pathLst>
              <a:path w="5428652" h="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252428" y="2514245"/>
            <a:ext cx="4290504" cy="3238818"/>
            <a:chOff x="0" y="0"/>
            <a:chExt cx="1565187" cy="1181530"/>
          </a:xfrm>
        </p:grpSpPr>
        <p:sp>
          <p:nvSpPr>
            <p:cNvPr id="5" name="Freeform 5"/>
            <p:cNvSpPr/>
            <p:nvPr/>
          </p:nvSpPr>
          <p:spPr>
            <a:xfrm>
              <a:off x="0" y="0"/>
              <a:ext cx="1565188" cy="1181530"/>
            </a:xfrm>
            <a:custGeom>
              <a:avLst/>
              <a:gdLst/>
              <a:ahLst/>
              <a:cxnLst/>
              <a:rect l="l" t="t" r="r" b="b"/>
              <a:pathLst>
                <a:path w="1565188" h="1181530">
                  <a:moveTo>
                    <a:pt x="1440727" y="1181530"/>
                  </a:moveTo>
                  <a:lnTo>
                    <a:pt x="124460" y="1181530"/>
                  </a:lnTo>
                  <a:cubicBezTo>
                    <a:pt x="55880" y="1181530"/>
                    <a:pt x="0" y="1125650"/>
                    <a:pt x="0" y="1057070"/>
                  </a:cubicBezTo>
                  <a:lnTo>
                    <a:pt x="0" y="124460"/>
                  </a:lnTo>
                  <a:cubicBezTo>
                    <a:pt x="0" y="55880"/>
                    <a:pt x="55880" y="0"/>
                    <a:pt x="124460" y="0"/>
                  </a:cubicBezTo>
                  <a:lnTo>
                    <a:pt x="1440727" y="0"/>
                  </a:lnTo>
                  <a:cubicBezTo>
                    <a:pt x="1509307" y="0"/>
                    <a:pt x="1565188" y="55880"/>
                    <a:pt x="1565188" y="124460"/>
                  </a:cubicBezTo>
                  <a:lnTo>
                    <a:pt x="1565188" y="1057070"/>
                  </a:lnTo>
                  <a:cubicBezTo>
                    <a:pt x="1565188" y="1125650"/>
                    <a:pt x="1509307" y="1181530"/>
                    <a:pt x="1440727" y="1181530"/>
                  </a:cubicBezTo>
                  <a:close/>
                </a:path>
              </a:pathLst>
            </a:custGeom>
            <a:solidFill>
              <a:srgbClr val="2D2F30">
                <a:alpha val="30980"/>
              </a:srgbClr>
            </a:solidFill>
          </p:spPr>
        </p:sp>
      </p:grpSp>
      <p:grpSp>
        <p:nvGrpSpPr>
          <p:cNvPr id="6" name="Group 6"/>
          <p:cNvGrpSpPr/>
          <p:nvPr/>
        </p:nvGrpSpPr>
        <p:grpSpPr>
          <a:xfrm>
            <a:off x="4716523" y="2514245"/>
            <a:ext cx="4290504" cy="3238818"/>
            <a:chOff x="0" y="0"/>
            <a:chExt cx="1565187" cy="1181530"/>
          </a:xfrm>
        </p:grpSpPr>
        <p:sp>
          <p:nvSpPr>
            <p:cNvPr id="7" name="Freeform 7"/>
            <p:cNvSpPr/>
            <p:nvPr/>
          </p:nvSpPr>
          <p:spPr>
            <a:xfrm>
              <a:off x="0" y="0"/>
              <a:ext cx="1565188" cy="1181530"/>
            </a:xfrm>
            <a:custGeom>
              <a:avLst/>
              <a:gdLst/>
              <a:ahLst/>
              <a:cxnLst/>
              <a:rect l="l" t="t" r="r" b="b"/>
              <a:pathLst>
                <a:path w="1565188" h="1181530">
                  <a:moveTo>
                    <a:pt x="1440727" y="1181530"/>
                  </a:moveTo>
                  <a:lnTo>
                    <a:pt x="124460" y="1181530"/>
                  </a:lnTo>
                  <a:cubicBezTo>
                    <a:pt x="55880" y="1181530"/>
                    <a:pt x="0" y="1125650"/>
                    <a:pt x="0" y="1057070"/>
                  </a:cubicBezTo>
                  <a:lnTo>
                    <a:pt x="0" y="124460"/>
                  </a:lnTo>
                  <a:cubicBezTo>
                    <a:pt x="0" y="55880"/>
                    <a:pt x="55880" y="0"/>
                    <a:pt x="124460" y="0"/>
                  </a:cubicBezTo>
                  <a:lnTo>
                    <a:pt x="1440727" y="0"/>
                  </a:lnTo>
                  <a:cubicBezTo>
                    <a:pt x="1509307" y="0"/>
                    <a:pt x="1565188" y="55880"/>
                    <a:pt x="1565188" y="124460"/>
                  </a:cubicBezTo>
                  <a:lnTo>
                    <a:pt x="1565188" y="1057070"/>
                  </a:lnTo>
                  <a:cubicBezTo>
                    <a:pt x="1565188" y="1125650"/>
                    <a:pt x="1509307" y="1181530"/>
                    <a:pt x="1440727" y="1181530"/>
                  </a:cubicBezTo>
                  <a:close/>
                </a:path>
              </a:pathLst>
            </a:custGeom>
            <a:solidFill>
              <a:srgbClr val="2D2F30">
                <a:alpha val="30980"/>
              </a:srgbClr>
            </a:solidFill>
          </p:spPr>
        </p:sp>
      </p:grpSp>
      <p:sp>
        <p:nvSpPr>
          <p:cNvPr id="8" name="Freeform 8"/>
          <p:cNvSpPr/>
          <p:nvPr/>
        </p:nvSpPr>
        <p:spPr>
          <a:xfrm>
            <a:off x="14925882" y="6874980"/>
            <a:ext cx="6095177" cy="6095177"/>
          </a:xfrm>
          <a:custGeom>
            <a:avLst/>
            <a:gdLst/>
            <a:ahLst/>
            <a:cxnLst/>
            <a:rect l="l" t="t" r="r" b="b"/>
            <a:pathLst>
              <a:path w="6095177" h="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rot="-320654">
            <a:off x="15023685" y="2224"/>
            <a:ext cx="4471230" cy="2308815"/>
          </a:xfrm>
          <a:custGeom>
            <a:avLst/>
            <a:gdLst/>
            <a:ahLst/>
            <a:cxnLst/>
            <a:rect l="l" t="t" r="r" b="b"/>
            <a:pathLst>
              <a:path w="4471230" h="2308815">
                <a:moveTo>
                  <a:pt x="0" y="0"/>
                </a:moveTo>
                <a:lnTo>
                  <a:pt x="4471230" y="0"/>
                </a:lnTo>
                <a:lnTo>
                  <a:pt x="4471230" y="2308815"/>
                </a:lnTo>
                <a:lnTo>
                  <a:pt x="0" y="2308815"/>
                </a:lnTo>
                <a:lnTo>
                  <a:pt x="0" y="0"/>
                </a:lnTo>
                <a:close/>
              </a:path>
            </a:pathLst>
          </a:custGeom>
          <a:blipFill>
            <a:blip r:embed="rId6"/>
            <a:stretch>
              <a:fillRect r="-5651"/>
            </a:stretch>
          </a:blipFill>
        </p:spPr>
      </p:sp>
      <p:sp>
        <p:nvSpPr>
          <p:cNvPr id="10" name="Freeform 10"/>
          <p:cNvSpPr/>
          <p:nvPr/>
        </p:nvSpPr>
        <p:spPr>
          <a:xfrm rot="4661459">
            <a:off x="-860948" y="8286627"/>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7"/>
            <a:stretch>
              <a:fillRect/>
            </a:stretch>
          </a:blipFill>
        </p:spPr>
      </p:sp>
      <p:sp>
        <p:nvSpPr>
          <p:cNvPr id="11" name="Freeform 11"/>
          <p:cNvSpPr/>
          <p:nvPr/>
        </p:nvSpPr>
        <p:spPr>
          <a:xfrm>
            <a:off x="15778223" y="6543974"/>
            <a:ext cx="7210834" cy="5994006"/>
          </a:xfrm>
          <a:custGeom>
            <a:avLst/>
            <a:gdLst/>
            <a:ahLst/>
            <a:cxnLst/>
            <a:rect l="l" t="t" r="r" b="b"/>
            <a:pathLst>
              <a:path w="7210834" h="5994006">
                <a:moveTo>
                  <a:pt x="0" y="0"/>
                </a:moveTo>
                <a:lnTo>
                  <a:pt x="7210834" y="0"/>
                </a:lnTo>
                <a:lnTo>
                  <a:pt x="7210834" y="5994006"/>
                </a:lnTo>
                <a:lnTo>
                  <a:pt x="0" y="5994006"/>
                </a:lnTo>
                <a:lnTo>
                  <a:pt x="0" y="0"/>
                </a:lnTo>
                <a:close/>
              </a:path>
            </a:pathLst>
          </a:custGeom>
          <a:blipFill>
            <a:blip r:embed="rId8"/>
            <a:stretch>
              <a:fillRect/>
            </a:stretch>
          </a:blipFill>
        </p:spPr>
      </p:sp>
      <p:sp>
        <p:nvSpPr>
          <p:cNvPr id="12" name="TextBox 12"/>
          <p:cNvSpPr txBox="1"/>
          <p:nvPr/>
        </p:nvSpPr>
        <p:spPr>
          <a:xfrm>
            <a:off x="1028700" y="535706"/>
            <a:ext cx="13430143" cy="1092714"/>
          </a:xfrm>
          <a:prstGeom prst="rect">
            <a:avLst/>
          </a:prstGeom>
        </p:spPr>
        <p:txBody>
          <a:bodyPr lIns="0" tIns="0" rIns="0" bIns="0" rtlCol="0" anchor="t">
            <a:spAutoFit/>
          </a:bodyPr>
          <a:lstStyle/>
          <a:p>
            <a:pPr>
              <a:lnSpc>
                <a:spcPts val="8826"/>
              </a:lnSpc>
            </a:pPr>
            <a:r>
              <a:rPr lang="en-US" sz="6304">
                <a:solidFill>
                  <a:srgbClr val="FFFFFF"/>
                </a:solidFill>
                <a:latin typeface="Neue Machina Ultra-Bold"/>
              </a:rPr>
              <a:t>Key Technologies and Tools</a:t>
            </a:r>
          </a:p>
        </p:txBody>
      </p:sp>
      <p:sp>
        <p:nvSpPr>
          <p:cNvPr id="13" name="TextBox 13"/>
          <p:cNvSpPr txBox="1"/>
          <p:nvPr/>
        </p:nvSpPr>
        <p:spPr>
          <a:xfrm>
            <a:off x="1338375" y="2571883"/>
            <a:ext cx="2598564" cy="989552"/>
          </a:xfrm>
          <a:prstGeom prst="rect">
            <a:avLst/>
          </a:prstGeom>
        </p:spPr>
        <p:txBody>
          <a:bodyPr lIns="0" tIns="0" rIns="0" bIns="0" rtlCol="0" anchor="t">
            <a:spAutoFit/>
          </a:bodyPr>
          <a:lstStyle/>
          <a:p>
            <a:pPr>
              <a:lnSpc>
                <a:spcPts val="8052"/>
              </a:lnSpc>
            </a:pPr>
            <a:r>
              <a:rPr lang="en-US" sz="5751">
                <a:solidFill>
                  <a:srgbClr val="FFFFFF"/>
                </a:solidFill>
                <a:latin typeface="Neue Machina Ultra-Bold"/>
              </a:rPr>
              <a:t>HTML</a:t>
            </a:r>
          </a:p>
        </p:txBody>
      </p:sp>
      <p:grpSp>
        <p:nvGrpSpPr>
          <p:cNvPr id="14" name="Group 14"/>
          <p:cNvGrpSpPr/>
          <p:nvPr/>
        </p:nvGrpSpPr>
        <p:grpSpPr>
          <a:xfrm>
            <a:off x="9235627" y="2514245"/>
            <a:ext cx="4290504" cy="3238818"/>
            <a:chOff x="0" y="0"/>
            <a:chExt cx="1565187" cy="1181530"/>
          </a:xfrm>
        </p:grpSpPr>
        <p:sp>
          <p:nvSpPr>
            <p:cNvPr id="15" name="Freeform 15"/>
            <p:cNvSpPr/>
            <p:nvPr/>
          </p:nvSpPr>
          <p:spPr>
            <a:xfrm>
              <a:off x="0" y="0"/>
              <a:ext cx="1565188" cy="1181530"/>
            </a:xfrm>
            <a:custGeom>
              <a:avLst/>
              <a:gdLst/>
              <a:ahLst/>
              <a:cxnLst/>
              <a:rect l="l" t="t" r="r" b="b"/>
              <a:pathLst>
                <a:path w="1565188" h="1181530">
                  <a:moveTo>
                    <a:pt x="1440727" y="1181530"/>
                  </a:moveTo>
                  <a:lnTo>
                    <a:pt x="124460" y="1181530"/>
                  </a:lnTo>
                  <a:cubicBezTo>
                    <a:pt x="55880" y="1181530"/>
                    <a:pt x="0" y="1125650"/>
                    <a:pt x="0" y="1057070"/>
                  </a:cubicBezTo>
                  <a:lnTo>
                    <a:pt x="0" y="124460"/>
                  </a:lnTo>
                  <a:cubicBezTo>
                    <a:pt x="0" y="55880"/>
                    <a:pt x="55880" y="0"/>
                    <a:pt x="124460" y="0"/>
                  </a:cubicBezTo>
                  <a:lnTo>
                    <a:pt x="1440727" y="0"/>
                  </a:lnTo>
                  <a:cubicBezTo>
                    <a:pt x="1509307" y="0"/>
                    <a:pt x="1565188" y="55880"/>
                    <a:pt x="1565188" y="124460"/>
                  </a:cubicBezTo>
                  <a:lnTo>
                    <a:pt x="1565188" y="1057070"/>
                  </a:lnTo>
                  <a:cubicBezTo>
                    <a:pt x="1565188" y="1125650"/>
                    <a:pt x="1509307" y="1181530"/>
                    <a:pt x="1440727" y="1181530"/>
                  </a:cubicBezTo>
                  <a:close/>
                </a:path>
              </a:pathLst>
            </a:custGeom>
            <a:solidFill>
              <a:srgbClr val="2D2F30">
                <a:alpha val="30980"/>
              </a:srgbClr>
            </a:solidFill>
          </p:spPr>
        </p:sp>
      </p:grpSp>
      <p:grpSp>
        <p:nvGrpSpPr>
          <p:cNvPr id="16" name="Group 16"/>
          <p:cNvGrpSpPr/>
          <p:nvPr/>
        </p:nvGrpSpPr>
        <p:grpSpPr>
          <a:xfrm>
            <a:off x="6998748" y="6284753"/>
            <a:ext cx="4290504" cy="3087191"/>
            <a:chOff x="0" y="0"/>
            <a:chExt cx="1565187" cy="1126216"/>
          </a:xfrm>
        </p:grpSpPr>
        <p:sp>
          <p:nvSpPr>
            <p:cNvPr id="17" name="Freeform 17"/>
            <p:cNvSpPr/>
            <p:nvPr/>
          </p:nvSpPr>
          <p:spPr>
            <a:xfrm>
              <a:off x="0" y="0"/>
              <a:ext cx="1565188" cy="1126216"/>
            </a:xfrm>
            <a:custGeom>
              <a:avLst/>
              <a:gdLst/>
              <a:ahLst/>
              <a:cxnLst/>
              <a:rect l="l" t="t" r="r" b="b"/>
              <a:pathLst>
                <a:path w="1565188" h="1126216">
                  <a:moveTo>
                    <a:pt x="1440727" y="1126216"/>
                  </a:moveTo>
                  <a:lnTo>
                    <a:pt x="124460" y="1126216"/>
                  </a:lnTo>
                  <a:cubicBezTo>
                    <a:pt x="55880" y="1126216"/>
                    <a:pt x="0" y="1070336"/>
                    <a:pt x="0" y="1001756"/>
                  </a:cubicBezTo>
                  <a:lnTo>
                    <a:pt x="0" y="124460"/>
                  </a:lnTo>
                  <a:cubicBezTo>
                    <a:pt x="0" y="55880"/>
                    <a:pt x="55880" y="0"/>
                    <a:pt x="124460" y="0"/>
                  </a:cubicBezTo>
                  <a:lnTo>
                    <a:pt x="1440727" y="0"/>
                  </a:lnTo>
                  <a:cubicBezTo>
                    <a:pt x="1509307" y="0"/>
                    <a:pt x="1565188" y="55880"/>
                    <a:pt x="1565188" y="124460"/>
                  </a:cubicBezTo>
                  <a:lnTo>
                    <a:pt x="1565188" y="1001756"/>
                  </a:lnTo>
                  <a:cubicBezTo>
                    <a:pt x="1565188" y="1070336"/>
                    <a:pt x="1509307" y="1126216"/>
                    <a:pt x="1440727" y="1126216"/>
                  </a:cubicBezTo>
                  <a:close/>
                </a:path>
              </a:pathLst>
            </a:custGeom>
            <a:solidFill>
              <a:srgbClr val="2D2F30">
                <a:alpha val="30980"/>
              </a:srgbClr>
            </a:solidFill>
          </p:spPr>
        </p:sp>
      </p:grpSp>
      <p:grpSp>
        <p:nvGrpSpPr>
          <p:cNvPr id="18" name="Group 18"/>
          <p:cNvGrpSpPr/>
          <p:nvPr/>
        </p:nvGrpSpPr>
        <p:grpSpPr>
          <a:xfrm>
            <a:off x="1571208" y="6284753"/>
            <a:ext cx="4290504" cy="3087191"/>
            <a:chOff x="0" y="0"/>
            <a:chExt cx="1565187" cy="1126216"/>
          </a:xfrm>
        </p:grpSpPr>
        <p:sp>
          <p:nvSpPr>
            <p:cNvPr id="19" name="Freeform 19"/>
            <p:cNvSpPr/>
            <p:nvPr/>
          </p:nvSpPr>
          <p:spPr>
            <a:xfrm>
              <a:off x="0" y="0"/>
              <a:ext cx="1565188" cy="1126216"/>
            </a:xfrm>
            <a:custGeom>
              <a:avLst/>
              <a:gdLst/>
              <a:ahLst/>
              <a:cxnLst/>
              <a:rect l="l" t="t" r="r" b="b"/>
              <a:pathLst>
                <a:path w="1565188" h="1126216">
                  <a:moveTo>
                    <a:pt x="1440727" y="1126216"/>
                  </a:moveTo>
                  <a:lnTo>
                    <a:pt x="124460" y="1126216"/>
                  </a:lnTo>
                  <a:cubicBezTo>
                    <a:pt x="55880" y="1126216"/>
                    <a:pt x="0" y="1070336"/>
                    <a:pt x="0" y="1001756"/>
                  </a:cubicBezTo>
                  <a:lnTo>
                    <a:pt x="0" y="124460"/>
                  </a:lnTo>
                  <a:cubicBezTo>
                    <a:pt x="0" y="55880"/>
                    <a:pt x="55880" y="0"/>
                    <a:pt x="124460" y="0"/>
                  </a:cubicBezTo>
                  <a:lnTo>
                    <a:pt x="1440727" y="0"/>
                  </a:lnTo>
                  <a:cubicBezTo>
                    <a:pt x="1509307" y="0"/>
                    <a:pt x="1565188" y="55880"/>
                    <a:pt x="1565188" y="124460"/>
                  </a:cubicBezTo>
                  <a:lnTo>
                    <a:pt x="1565188" y="1001756"/>
                  </a:lnTo>
                  <a:cubicBezTo>
                    <a:pt x="1565188" y="1070336"/>
                    <a:pt x="1509307" y="1126216"/>
                    <a:pt x="1440727" y="1126216"/>
                  </a:cubicBezTo>
                  <a:close/>
                </a:path>
              </a:pathLst>
            </a:custGeom>
            <a:solidFill>
              <a:srgbClr val="2D2F30">
                <a:alpha val="30980"/>
              </a:srgbClr>
            </a:solidFill>
          </p:spPr>
        </p:sp>
      </p:grpSp>
      <p:grpSp>
        <p:nvGrpSpPr>
          <p:cNvPr id="20" name="Group 20"/>
          <p:cNvGrpSpPr/>
          <p:nvPr/>
        </p:nvGrpSpPr>
        <p:grpSpPr>
          <a:xfrm>
            <a:off x="12422727" y="6171109"/>
            <a:ext cx="4290504" cy="3087191"/>
            <a:chOff x="0" y="0"/>
            <a:chExt cx="1565187" cy="1126216"/>
          </a:xfrm>
        </p:grpSpPr>
        <p:sp>
          <p:nvSpPr>
            <p:cNvPr id="21" name="Freeform 21"/>
            <p:cNvSpPr/>
            <p:nvPr/>
          </p:nvSpPr>
          <p:spPr>
            <a:xfrm>
              <a:off x="0" y="0"/>
              <a:ext cx="1565188" cy="1126216"/>
            </a:xfrm>
            <a:custGeom>
              <a:avLst/>
              <a:gdLst/>
              <a:ahLst/>
              <a:cxnLst/>
              <a:rect l="l" t="t" r="r" b="b"/>
              <a:pathLst>
                <a:path w="1565188" h="1126216">
                  <a:moveTo>
                    <a:pt x="1440727" y="1126216"/>
                  </a:moveTo>
                  <a:lnTo>
                    <a:pt x="124460" y="1126216"/>
                  </a:lnTo>
                  <a:cubicBezTo>
                    <a:pt x="55880" y="1126216"/>
                    <a:pt x="0" y="1070336"/>
                    <a:pt x="0" y="1001756"/>
                  </a:cubicBezTo>
                  <a:lnTo>
                    <a:pt x="0" y="124460"/>
                  </a:lnTo>
                  <a:cubicBezTo>
                    <a:pt x="0" y="55880"/>
                    <a:pt x="55880" y="0"/>
                    <a:pt x="124460" y="0"/>
                  </a:cubicBezTo>
                  <a:lnTo>
                    <a:pt x="1440727" y="0"/>
                  </a:lnTo>
                  <a:cubicBezTo>
                    <a:pt x="1509307" y="0"/>
                    <a:pt x="1565188" y="55880"/>
                    <a:pt x="1565188" y="124460"/>
                  </a:cubicBezTo>
                  <a:lnTo>
                    <a:pt x="1565188" y="1001756"/>
                  </a:lnTo>
                  <a:cubicBezTo>
                    <a:pt x="1565188" y="1070336"/>
                    <a:pt x="1509307" y="1126216"/>
                    <a:pt x="1440727" y="1126216"/>
                  </a:cubicBezTo>
                  <a:close/>
                </a:path>
              </a:pathLst>
            </a:custGeom>
            <a:solidFill>
              <a:srgbClr val="2D2F30">
                <a:alpha val="30980"/>
              </a:srgbClr>
            </a:solidFill>
          </p:spPr>
        </p:sp>
      </p:grpSp>
      <p:grpSp>
        <p:nvGrpSpPr>
          <p:cNvPr id="22" name="Group 22"/>
          <p:cNvGrpSpPr/>
          <p:nvPr/>
        </p:nvGrpSpPr>
        <p:grpSpPr>
          <a:xfrm>
            <a:off x="13754730" y="2552246"/>
            <a:ext cx="4290504" cy="3200818"/>
            <a:chOff x="0" y="0"/>
            <a:chExt cx="1565187" cy="1167667"/>
          </a:xfrm>
        </p:grpSpPr>
        <p:sp>
          <p:nvSpPr>
            <p:cNvPr id="23" name="Freeform 23"/>
            <p:cNvSpPr/>
            <p:nvPr/>
          </p:nvSpPr>
          <p:spPr>
            <a:xfrm>
              <a:off x="0" y="0"/>
              <a:ext cx="1565188" cy="1167667"/>
            </a:xfrm>
            <a:custGeom>
              <a:avLst/>
              <a:gdLst/>
              <a:ahLst/>
              <a:cxnLst/>
              <a:rect l="l" t="t" r="r" b="b"/>
              <a:pathLst>
                <a:path w="1565188" h="1167667">
                  <a:moveTo>
                    <a:pt x="1440727" y="1167667"/>
                  </a:moveTo>
                  <a:lnTo>
                    <a:pt x="124460" y="1167667"/>
                  </a:lnTo>
                  <a:cubicBezTo>
                    <a:pt x="55880" y="1167667"/>
                    <a:pt x="0" y="1111787"/>
                    <a:pt x="0" y="1043207"/>
                  </a:cubicBezTo>
                  <a:lnTo>
                    <a:pt x="0" y="124460"/>
                  </a:lnTo>
                  <a:cubicBezTo>
                    <a:pt x="0" y="55880"/>
                    <a:pt x="55880" y="0"/>
                    <a:pt x="124460" y="0"/>
                  </a:cubicBezTo>
                  <a:lnTo>
                    <a:pt x="1440727" y="0"/>
                  </a:lnTo>
                  <a:cubicBezTo>
                    <a:pt x="1509307" y="0"/>
                    <a:pt x="1565188" y="55880"/>
                    <a:pt x="1565188" y="124460"/>
                  </a:cubicBezTo>
                  <a:lnTo>
                    <a:pt x="1565188" y="1043207"/>
                  </a:lnTo>
                  <a:cubicBezTo>
                    <a:pt x="1565188" y="1111787"/>
                    <a:pt x="1509307" y="1167667"/>
                    <a:pt x="1440727" y="1167667"/>
                  </a:cubicBezTo>
                  <a:close/>
                </a:path>
              </a:pathLst>
            </a:custGeom>
            <a:solidFill>
              <a:srgbClr val="2D2F30">
                <a:alpha val="30980"/>
              </a:srgbClr>
            </a:solidFill>
          </p:spPr>
        </p:sp>
      </p:grpSp>
      <p:sp>
        <p:nvSpPr>
          <p:cNvPr id="24" name="TextBox 24"/>
          <p:cNvSpPr txBox="1"/>
          <p:nvPr/>
        </p:nvSpPr>
        <p:spPr>
          <a:xfrm>
            <a:off x="5916720" y="2595626"/>
            <a:ext cx="2598564" cy="989552"/>
          </a:xfrm>
          <a:prstGeom prst="rect">
            <a:avLst/>
          </a:prstGeom>
        </p:spPr>
        <p:txBody>
          <a:bodyPr lIns="0" tIns="0" rIns="0" bIns="0" rtlCol="0" anchor="t">
            <a:spAutoFit/>
          </a:bodyPr>
          <a:lstStyle/>
          <a:p>
            <a:pPr>
              <a:lnSpc>
                <a:spcPts val="8052"/>
              </a:lnSpc>
            </a:pPr>
            <a:r>
              <a:rPr lang="en-US" sz="5751">
                <a:solidFill>
                  <a:srgbClr val="FFFFFF"/>
                </a:solidFill>
                <a:latin typeface="Neue Machina Ultra-Bold"/>
              </a:rPr>
              <a:t>CSS</a:t>
            </a:r>
          </a:p>
        </p:txBody>
      </p:sp>
      <p:sp>
        <p:nvSpPr>
          <p:cNvPr id="25" name="TextBox 25"/>
          <p:cNvSpPr txBox="1"/>
          <p:nvPr/>
        </p:nvSpPr>
        <p:spPr>
          <a:xfrm>
            <a:off x="9777889" y="2624201"/>
            <a:ext cx="3604721" cy="769467"/>
          </a:xfrm>
          <a:prstGeom prst="rect">
            <a:avLst/>
          </a:prstGeom>
        </p:spPr>
        <p:txBody>
          <a:bodyPr lIns="0" tIns="0" rIns="0" bIns="0" rtlCol="0" anchor="t">
            <a:spAutoFit/>
          </a:bodyPr>
          <a:lstStyle/>
          <a:p>
            <a:pPr>
              <a:lnSpc>
                <a:spcPts val="6290"/>
              </a:lnSpc>
            </a:pPr>
            <a:r>
              <a:rPr lang="en-US" sz="4493">
                <a:solidFill>
                  <a:srgbClr val="FFFFFF"/>
                </a:solidFill>
                <a:latin typeface="Neue Machina Ultra-Bold"/>
              </a:rPr>
              <a:t>JavaScript</a:t>
            </a:r>
          </a:p>
        </p:txBody>
      </p:sp>
      <p:sp>
        <p:nvSpPr>
          <p:cNvPr id="26" name="TextBox 26"/>
          <p:cNvSpPr txBox="1"/>
          <p:nvPr/>
        </p:nvSpPr>
        <p:spPr>
          <a:xfrm>
            <a:off x="14250030" y="2674201"/>
            <a:ext cx="3524659" cy="914258"/>
          </a:xfrm>
          <a:prstGeom prst="rect">
            <a:avLst/>
          </a:prstGeom>
        </p:spPr>
        <p:txBody>
          <a:bodyPr lIns="0" tIns="0" rIns="0" bIns="0" rtlCol="0" anchor="t">
            <a:spAutoFit/>
          </a:bodyPr>
          <a:lstStyle/>
          <a:p>
            <a:pPr>
              <a:lnSpc>
                <a:spcPts val="3679"/>
              </a:lnSpc>
            </a:pPr>
            <a:r>
              <a:rPr lang="en-US" sz="2628">
                <a:solidFill>
                  <a:srgbClr val="FFFFFF"/>
                </a:solidFill>
                <a:latin typeface="Neue Machina Ultra-Bold"/>
              </a:rPr>
              <a:t>Web Development Frameworks</a:t>
            </a:r>
          </a:p>
        </p:txBody>
      </p:sp>
      <p:sp>
        <p:nvSpPr>
          <p:cNvPr id="27" name="TextBox 27"/>
          <p:cNvSpPr txBox="1"/>
          <p:nvPr/>
        </p:nvSpPr>
        <p:spPr>
          <a:xfrm>
            <a:off x="2177201" y="6471285"/>
            <a:ext cx="3203147" cy="1141302"/>
          </a:xfrm>
          <a:prstGeom prst="rect">
            <a:avLst/>
          </a:prstGeom>
        </p:spPr>
        <p:txBody>
          <a:bodyPr lIns="0" tIns="0" rIns="0" bIns="0" rtlCol="0" anchor="t">
            <a:spAutoFit/>
          </a:bodyPr>
          <a:lstStyle/>
          <a:p>
            <a:pPr>
              <a:lnSpc>
                <a:spcPts val="4522"/>
              </a:lnSpc>
            </a:pPr>
            <a:r>
              <a:rPr lang="en-US" sz="3230">
                <a:solidFill>
                  <a:srgbClr val="FFFFFF"/>
                </a:solidFill>
                <a:latin typeface="Neue Machina Ultra-Bold"/>
              </a:rPr>
              <a:t>Back-End Technologies</a:t>
            </a:r>
          </a:p>
        </p:txBody>
      </p:sp>
      <p:sp>
        <p:nvSpPr>
          <p:cNvPr id="28" name="TextBox 28"/>
          <p:cNvSpPr txBox="1"/>
          <p:nvPr/>
        </p:nvSpPr>
        <p:spPr>
          <a:xfrm>
            <a:off x="7599517" y="6575735"/>
            <a:ext cx="3162202" cy="584967"/>
          </a:xfrm>
          <a:prstGeom prst="rect">
            <a:avLst/>
          </a:prstGeom>
        </p:spPr>
        <p:txBody>
          <a:bodyPr lIns="0" tIns="0" rIns="0" bIns="0" rtlCol="0" anchor="t">
            <a:spAutoFit/>
          </a:bodyPr>
          <a:lstStyle/>
          <a:p>
            <a:pPr>
              <a:lnSpc>
                <a:spcPts val="4768"/>
              </a:lnSpc>
            </a:pPr>
            <a:r>
              <a:rPr lang="en-US" sz="3406">
                <a:solidFill>
                  <a:srgbClr val="FFFFFF"/>
                </a:solidFill>
                <a:latin typeface="Neue Machina Ultra-Bold"/>
              </a:rPr>
              <a:t>Code Editors</a:t>
            </a:r>
          </a:p>
        </p:txBody>
      </p:sp>
      <p:sp>
        <p:nvSpPr>
          <p:cNvPr id="29" name="TextBox 29"/>
          <p:cNvSpPr txBox="1"/>
          <p:nvPr/>
        </p:nvSpPr>
        <p:spPr>
          <a:xfrm>
            <a:off x="12908502" y="6522839"/>
            <a:ext cx="3440838" cy="523769"/>
          </a:xfrm>
          <a:prstGeom prst="rect">
            <a:avLst/>
          </a:prstGeom>
        </p:spPr>
        <p:txBody>
          <a:bodyPr lIns="0" tIns="0" rIns="0" bIns="0" rtlCol="0" anchor="t">
            <a:spAutoFit/>
          </a:bodyPr>
          <a:lstStyle/>
          <a:p>
            <a:pPr>
              <a:lnSpc>
                <a:spcPts val="4117"/>
              </a:lnSpc>
            </a:pPr>
            <a:r>
              <a:rPr lang="en-US" sz="2941">
                <a:solidFill>
                  <a:srgbClr val="FFFFFF"/>
                </a:solidFill>
                <a:latin typeface="Neue Machina Ultra-Bold"/>
              </a:rPr>
              <a:t>Version Control</a:t>
            </a:r>
          </a:p>
        </p:txBody>
      </p:sp>
      <p:sp>
        <p:nvSpPr>
          <p:cNvPr id="30" name="TextBox 30"/>
          <p:cNvSpPr txBox="1"/>
          <p:nvPr/>
        </p:nvSpPr>
        <p:spPr>
          <a:xfrm>
            <a:off x="12636986" y="7816679"/>
            <a:ext cx="3983869" cy="298652"/>
          </a:xfrm>
          <a:prstGeom prst="rect">
            <a:avLst/>
          </a:prstGeom>
        </p:spPr>
        <p:txBody>
          <a:bodyPr lIns="0" tIns="0" rIns="0" bIns="0" rtlCol="0" anchor="t">
            <a:spAutoFit/>
          </a:bodyPr>
          <a:lstStyle/>
          <a:p>
            <a:pPr algn="ctr">
              <a:lnSpc>
                <a:spcPts val="2495"/>
              </a:lnSpc>
            </a:pPr>
            <a:r>
              <a:rPr lang="en-US" sz="1782">
                <a:solidFill>
                  <a:srgbClr val="FFFFFF"/>
                </a:solidFill>
                <a:latin typeface="Montserrat"/>
              </a:rPr>
              <a:t>e.g., Git and GitHub.</a:t>
            </a:r>
          </a:p>
        </p:txBody>
      </p:sp>
      <p:sp>
        <p:nvSpPr>
          <p:cNvPr id="31" name="TextBox 31"/>
          <p:cNvSpPr txBox="1"/>
          <p:nvPr/>
        </p:nvSpPr>
        <p:spPr>
          <a:xfrm>
            <a:off x="4908858" y="3774548"/>
            <a:ext cx="3983869" cy="614012"/>
          </a:xfrm>
          <a:prstGeom prst="rect">
            <a:avLst/>
          </a:prstGeom>
        </p:spPr>
        <p:txBody>
          <a:bodyPr lIns="0" tIns="0" rIns="0" bIns="0" rtlCol="0" anchor="t">
            <a:spAutoFit/>
          </a:bodyPr>
          <a:lstStyle/>
          <a:p>
            <a:pPr algn="ctr">
              <a:lnSpc>
                <a:spcPts val="2495"/>
              </a:lnSpc>
            </a:pPr>
            <a:r>
              <a:rPr lang="en-US" sz="1782">
                <a:solidFill>
                  <a:srgbClr val="FFFFFF"/>
                </a:solidFill>
                <a:latin typeface="Montserrat"/>
              </a:rPr>
              <a:t>(Cascading Style Sheets): Used for styling and layout.</a:t>
            </a:r>
          </a:p>
        </p:txBody>
      </p:sp>
      <p:sp>
        <p:nvSpPr>
          <p:cNvPr id="32" name="TextBox 32"/>
          <p:cNvSpPr txBox="1"/>
          <p:nvPr/>
        </p:nvSpPr>
        <p:spPr>
          <a:xfrm>
            <a:off x="9388944" y="3774548"/>
            <a:ext cx="3983869" cy="614012"/>
          </a:xfrm>
          <a:prstGeom prst="rect">
            <a:avLst/>
          </a:prstGeom>
        </p:spPr>
        <p:txBody>
          <a:bodyPr lIns="0" tIns="0" rIns="0" bIns="0" rtlCol="0" anchor="t">
            <a:spAutoFit/>
          </a:bodyPr>
          <a:lstStyle/>
          <a:p>
            <a:pPr algn="ctr">
              <a:lnSpc>
                <a:spcPts val="2495"/>
              </a:lnSpc>
            </a:pPr>
            <a:r>
              <a:rPr lang="en-US" sz="1782">
                <a:solidFill>
                  <a:srgbClr val="FFFFFF"/>
                </a:solidFill>
                <a:latin typeface="Montserrat"/>
              </a:rPr>
              <a:t>Adds interactivity and functionality.</a:t>
            </a:r>
          </a:p>
        </p:txBody>
      </p:sp>
      <p:sp>
        <p:nvSpPr>
          <p:cNvPr id="33" name="TextBox 33"/>
          <p:cNvSpPr txBox="1"/>
          <p:nvPr/>
        </p:nvSpPr>
        <p:spPr>
          <a:xfrm>
            <a:off x="13811880" y="4359985"/>
            <a:ext cx="3983869" cy="298652"/>
          </a:xfrm>
          <a:prstGeom prst="rect">
            <a:avLst/>
          </a:prstGeom>
        </p:spPr>
        <p:txBody>
          <a:bodyPr lIns="0" tIns="0" rIns="0" bIns="0" rtlCol="0" anchor="t">
            <a:spAutoFit/>
          </a:bodyPr>
          <a:lstStyle/>
          <a:p>
            <a:pPr algn="ctr">
              <a:lnSpc>
                <a:spcPts val="2495"/>
              </a:lnSpc>
            </a:pPr>
            <a:r>
              <a:rPr lang="en-US" sz="1782">
                <a:solidFill>
                  <a:srgbClr val="FFFFFF"/>
                </a:solidFill>
                <a:latin typeface="Montserrat"/>
              </a:rPr>
              <a:t>e.g., React, Angular, Vue.js.</a:t>
            </a:r>
          </a:p>
        </p:txBody>
      </p:sp>
      <p:sp>
        <p:nvSpPr>
          <p:cNvPr id="34" name="TextBox 34"/>
          <p:cNvSpPr txBox="1"/>
          <p:nvPr/>
        </p:nvSpPr>
        <p:spPr>
          <a:xfrm>
            <a:off x="1769521" y="7930773"/>
            <a:ext cx="3983869" cy="298652"/>
          </a:xfrm>
          <a:prstGeom prst="rect">
            <a:avLst/>
          </a:prstGeom>
        </p:spPr>
        <p:txBody>
          <a:bodyPr lIns="0" tIns="0" rIns="0" bIns="0" rtlCol="0" anchor="t">
            <a:spAutoFit/>
          </a:bodyPr>
          <a:lstStyle/>
          <a:p>
            <a:pPr algn="ctr">
              <a:lnSpc>
                <a:spcPts val="2495"/>
              </a:lnSpc>
            </a:pPr>
            <a:r>
              <a:rPr lang="en-US" sz="1782">
                <a:solidFill>
                  <a:srgbClr val="FFFFFF"/>
                </a:solidFill>
                <a:latin typeface="Montserrat"/>
              </a:rPr>
              <a:t>e.g., Node.js, Django, Ruby on Rails.</a:t>
            </a:r>
          </a:p>
        </p:txBody>
      </p:sp>
      <p:sp>
        <p:nvSpPr>
          <p:cNvPr id="35" name="TextBox 35"/>
          <p:cNvSpPr txBox="1"/>
          <p:nvPr/>
        </p:nvSpPr>
        <p:spPr>
          <a:xfrm>
            <a:off x="7188684" y="7930773"/>
            <a:ext cx="3983869" cy="298652"/>
          </a:xfrm>
          <a:prstGeom prst="rect">
            <a:avLst/>
          </a:prstGeom>
        </p:spPr>
        <p:txBody>
          <a:bodyPr lIns="0" tIns="0" rIns="0" bIns="0" rtlCol="0" anchor="t">
            <a:spAutoFit/>
          </a:bodyPr>
          <a:lstStyle/>
          <a:p>
            <a:pPr algn="ctr">
              <a:lnSpc>
                <a:spcPts val="2495"/>
              </a:lnSpc>
            </a:pPr>
            <a:r>
              <a:rPr lang="en-US" sz="1782">
                <a:solidFill>
                  <a:srgbClr val="FFFFFF"/>
                </a:solidFill>
                <a:latin typeface="Montserrat"/>
              </a:rPr>
              <a:t>Visual Studio Code, Sublime Text.</a:t>
            </a:r>
          </a:p>
        </p:txBody>
      </p:sp>
      <p:sp>
        <p:nvSpPr>
          <p:cNvPr id="36" name="TextBox 36"/>
          <p:cNvSpPr txBox="1"/>
          <p:nvPr/>
        </p:nvSpPr>
        <p:spPr>
          <a:xfrm>
            <a:off x="446735" y="3850361"/>
            <a:ext cx="3983869" cy="929371"/>
          </a:xfrm>
          <a:prstGeom prst="rect">
            <a:avLst/>
          </a:prstGeom>
        </p:spPr>
        <p:txBody>
          <a:bodyPr lIns="0" tIns="0" rIns="0" bIns="0" rtlCol="0" anchor="t">
            <a:spAutoFit/>
          </a:bodyPr>
          <a:lstStyle/>
          <a:p>
            <a:pPr algn="ctr">
              <a:lnSpc>
                <a:spcPts val="2495"/>
              </a:lnSpc>
            </a:pPr>
            <a:r>
              <a:rPr lang="en-US" sz="1782">
                <a:solidFill>
                  <a:srgbClr val="FFFFFF"/>
                </a:solidFill>
                <a:latin typeface="Montserrat"/>
              </a:rPr>
              <a:t>(Hypertext Markup Language): Used for creating the structure of web pages.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87719" y="-2942560"/>
            <a:ext cx="8996085" cy="8996085"/>
          </a:xfrm>
          <a:custGeom>
            <a:avLst/>
            <a:gdLst/>
            <a:ahLst/>
            <a:cxnLst/>
            <a:rect l="l" t="t" r="r" b="b"/>
            <a:pathLst>
              <a:path w="8996085" h="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714326" y="6543974"/>
            <a:ext cx="5428652" cy="5428652"/>
          </a:xfrm>
          <a:custGeom>
            <a:avLst/>
            <a:gdLst/>
            <a:ahLst/>
            <a:cxnLst/>
            <a:rect l="l" t="t" r="r" b="b"/>
            <a:pathLst>
              <a:path w="5428652" h="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4925882" y="6874980"/>
            <a:ext cx="6095177" cy="6095177"/>
          </a:xfrm>
          <a:custGeom>
            <a:avLst/>
            <a:gdLst/>
            <a:ahLst/>
            <a:cxnLst/>
            <a:rect l="l" t="t" r="r" b="b"/>
            <a:pathLst>
              <a:path w="6095177" h="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rot="-320654">
            <a:off x="15023685" y="2224"/>
            <a:ext cx="4471230" cy="2308815"/>
          </a:xfrm>
          <a:custGeom>
            <a:avLst/>
            <a:gdLst/>
            <a:ahLst/>
            <a:cxnLst/>
            <a:rect l="l" t="t" r="r" b="b"/>
            <a:pathLst>
              <a:path w="4471230" h="2308815">
                <a:moveTo>
                  <a:pt x="0" y="0"/>
                </a:moveTo>
                <a:lnTo>
                  <a:pt x="4471230" y="0"/>
                </a:lnTo>
                <a:lnTo>
                  <a:pt x="4471230" y="2308815"/>
                </a:lnTo>
                <a:lnTo>
                  <a:pt x="0" y="2308815"/>
                </a:lnTo>
                <a:lnTo>
                  <a:pt x="0" y="0"/>
                </a:lnTo>
                <a:close/>
              </a:path>
            </a:pathLst>
          </a:custGeom>
          <a:blipFill>
            <a:blip r:embed="rId6"/>
            <a:stretch>
              <a:fillRect r="-5651"/>
            </a:stretch>
          </a:blipFill>
        </p:spPr>
      </p:sp>
      <p:sp>
        <p:nvSpPr>
          <p:cNvPr id="6" name="Freeform 6"/>
          <p:cNvSpPr/>
          <p:nvPr/>
        </p:nvSpPr>
        <p:spPr>
          <a:xfrm rot="4661459">
            <a:off x="-860948" y="8286627"/>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7"/>
            <a:stretch>
              <a:fillRect/>
            </a:stretch>
          </a:blipFill>
        </p:spPr>
      </p:sp>
      <p:sp>
        <p:nvSpPr>
          <p:cNvPr id="7" name="Freeform 7"/>
          <p:cNvSpPr/>
          <p:nvPr/>
        </p:nvSpPr>
        <p:spPr>
          <a:xfrm>
            <a:off x="15778223" y="6543974"/>
            <a:ext cx="7210834" cy="5994006"/>
          </a:xfrm>
          <a:custGeom>
            <a:avLst/>
            <a:gdLst/>
            <a:ahLst/>
            <a:cxnLst/>
            <a:rect l="l" t="t" r="r" b="b"/>
            <a:pathLst>
              <a:path w="7210834" h="5994006">
                <a:moveTo>
                  <a:pt x="0" y="0"/>
                </a:moveTo>
                <a:lnTo>
                  <a:pt x="7210834" y="0"/>
                </a:lnTo>
                <a:lnTo>
                  <a:pt x="7210834" y="5994006"/>
                </a:lnTo>
                <a:lnTo>
                  <a:pt x="0" y="5994006"/>
                </a:lnTo>
                <a:lnTo>
                  <a:pt x="0" y="0"/>
                </a:lnTo>
                <a:close/>
              </a:path>
            </a:pathLst>
          </a:custGeom>
          <a:blipFill>
            <a:blip r:embed="rId8"/>
            <a:stretch>
              <a:fillRect/>
            </a:stretch>
          </a:blipFill>
        </p:spPr>
      </p:sp>
      <p:sp>
        <p:nvSpPr>
          <p:cNvPr id="8" name="TextBox 8"/>
          <p:cNvSpPr txBox="1"/>
          <p:nvPr/>
        </p:nvSpPr>
        <p:spPr>
          <a:xfrm>
            <a:off x="1028700" y="535706"/>
            <a:ext cx="13430143" cy="1092714"/>
          </a:xfrm>
          <a:prstGeom prst="rect">
            <a:avLst/>
          </a:prstGeom>
        </p:spPr>
        <p:txBody>
          <a:bodyPr lIns="0" tIns="0" rIns="0" bIns="0" rtlCol="0" anchor="t">
            <a:spAutoFit/>
          </a:bodyPr>
          <a:lstStyle/>
          <a:p>
            <a:pPr>
              <a:lnSpc>
                <a:spcPts val="8826"/>
              </a:lnSpc>
            </a:pPr>
            <a:r>
              <a:rPr lang="en-US" sz="6304">
                <a:solidFill>
                  <a:srgbClr val="FFFFFF"/>
                </a:solidFill>
                <a:latin typeface="Neue Machina Ultra-Bold"/>
              </a:rPr>
              <a:t>Key Technologies and Tools</a:t>
            </a:r>
          </a:p>
        </p:txBody>
      </p:sp>
      <p:grpSp>
        <p:nvGrpSpPr>
          <p:cNvPr id="9" name="Group 9"/>
          <p:cNvGrpSpPr/>
          <p:nvPr/>
        </p:nvGrpSpPr>
        <p:grpSpPr>
          <a:xfrm>
            <a:off x="1028700" y="2218302"/>
            <a:ext cx="16230600" cy="7322675"/>
            <a:chOff x="0" y="0"/>
            <a:chExt cx="4208256" cy="1898617"/>
          </a:xfrm>
        </p:grpSpPr>
        <p:sp>
          <p:nvSpPr>
            <p:cNvPr id="10" name="Freeform 10"/>
            <p:cNvSpPr/>
            <p:nvPr/>
          </p:nvSpPr>
          <p:spPr>
            <a:xfrm>
              <a:off x="0" y="0"/>
              <a:ext cx="4208256" cy="1898617"/>
            </a:xfrm>
            <a:custGeom>
              <a:avLst/>
              <a:gdLst/>
              <a:ahLst/>
              <a:cxnLst/>
              <a:rect l="l" t="t" r="r" b="b"/>
              <a:pathLst>
                <a:path w="4208256" h="1898617">
                  <a:moveTo>
                    <a:pt x="4083796" y="1898617"/>
                  </a:moveTo>
                  <a:lnTo>
                    <a:pt x="124460" y="1898617"/>
                  </a:lnTo>
                  <a:cubicBezTo>
                    <a:pt x="55880" y="1898617"/>
                    <a:pt x="0" y="1842737"/>
                    <a:pt x="0" y="1774157"/>
                  </a:cubicBezTo>
                  <a:lnTo>
                    <a:pt x="0" y="124460"/>
                  </a:lnTo>
                  <a:cubicBezTo>
                    <a:pt x="0" y="55880"/>
                    <a:pt x="55880" y="0"/>
                    <a:pt x="124460" y="0"/>
                  </a:cubicBezTo>
                  <a:lnTo>
                    <a:pt x="4083796" y="0"/>
                  </a:lnTo>
                  <a:cubicBezTo>
                    <a:pt x="4152376" y="0"/>
                    <a:pt x="4208256" y="55880"/>
                    <a:pt x="4208256" y="124460"/>
                  </a:cubicBezTo>
                  <a:lnTo>
                    <a:pt x="4208256" y="1774157"/>
                  </a:lnTo>
                  <a:cubicBezTo>
                    <a:pt x="4208256" y="1842737"/>
                    <a:pt x="4152376" y="1898617"/>
                    <a:pt x="4083796" y="1898617"/>
                  </a:cubicBezTo>
                  <a:close/>
                </a:path>
              </a:pathLst>
            </a:custGeom>
            <a:solidFill>
              <a:srgbClr val="2D2F30">
                <a:alpha val="30980"/>
              </a:srgbClr>
            </a:solidFill>
          </p:spPr>
        </p:sp>
      </p:grpSp>
      <p:sp>
        <p:nvSpPr>
          <p:cNvPr id="11" name="TextBox 11"/>
          <p:cNvSpPr txBox="1"/>
          <p:nvPr/>
        </p:nvSpPr>
        <p:spPr>
          <a:xfrm>
            <a:off x="389213" y="2783907"/>
            <a:ext cx="4650225" cy="571886"/>
          </a:xfrm>
          <a:prstGeom prst="rect">
            <a:avLst/>
          </a:prstGeom>
        </p:spPr>
        <p:txBody>
          <a:bodyPr lIns="0" tIns="0" rIns="0" bIns="0" rtlCol="0" anchor="t">
            <a:spAutoFit/>
          </a:bodyPr>
          <a:lstStyle/>
          <a:p>
            <a:pPr algn="ctr">
              <a:lnSpc>
                <a:spcPts val="4754"/>
              </a:lnSpc>
            </a:pPr>
            <a:r>
              <a:rPr lang="en-US" sz="3395">
                <a:solidFill>
                  <a:srgbClr val="FFFFFF"/>
                </a:solidFill>
                <a:latin typeface="Montserrat Bold"/>
              </a:rPr>
              <a:t>HTML</a:t>
            </a:r>
          </a:p>
        </p:txBody>
      </p:sp>
      <p:sp>
        <p:nvSpPr>
          <p:cNvPr id="12" name="TextBox 12"/>
          <p:cNvSpPr txBox="1"/>
          <p:nvPr/>
        </p:nvSpPr>
        <p:spPr>
          <a:xfrm>
            <a:off x="1714877" y="4539855"/>
            <a:ext cx="15096061" cy="2989240"/>
          </a:xfrm>
          <a:prstGeom prst="rect">
            <a:avLst/>
          </a:prstGeom>
        </p:spPr>
        <p:txBody>
          <a:bodyPr lIns="0" tIns="0" rIns="0" bIns="0" rtlCol="0" anchor="t">
            <a:spAutoFit/>
          </a:bodyPr>
          <a:lstStyle/>
          <a:p>
            <a:pPr algn="ctr">
              <a:lnSpc>
                <a:spcPts val="2637"/>
              </a:lnSpc>
            </a:pPr>
            <a:r>
              <a:rPr lang="en-US" sz="1883">
                <a:solidFill>
                  <a:srgbClr val="FFFFFF"/>
                </a:solidFill>
                <a:latin typeface="Montserrat"/>
              </a:rPr>
              <a:t>HTML (Hypertext Markup Language) is a fundamental building block of the internet. It provides a standardized structure for web content, defining elements like headings, paragraphs, lists, links, and media. Web browsers use HTML to render web pages, interpreting the tags and formatting instructions within HTML documents to display text and multimedia content as intended by web developers.</a:t>
            </a:r>
          </a:p>
          <a:p>
            <a:pPr algn="ctr">
              <a:lnSpc>
                <a:spcPts val="2637"/>
              </a:lnSpc>
            </a:pPr>
            <a:r>
              <a:rPr lang="en-US" sz="1883">
                <a:solidFill>
                  <a:srgbClr val="FFFFFF"/>
                </a:solidFill>
                <a:latin typeface="Montserrat"/>
              </a:rPr>
              <a:t>HTML is versatile and essential for creating webpages and applications, allowing developers to organize content, incorporate images, videos, and interactive features. It serves as the backbone for modern web development, working in conjunction with CSS (Cascading Style Sheets) and JavaScript to create dynamic and visually appealing websites and web applications that are accessible across various devices and browsers.</a:t>
            </a:r>
          </a:p>
          <a:p>
            <a:pPr algn="ctr">
              <a:lnSpc>
                <a:spcPts val="2637"/>
              </a:lnSpc>
            </a:pPr>
            <a:endParaRPr lang="en-US" sz="1883">
              <a:solidFill>
                <a:srgbClr val="FFFFFF"/>
              </a:solidFill>
              <a:latin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87719" y="-2942560"/>
            <a:ext cx="8996085" cy="8996085"/>
          </a:xfrm>
          <a:custGeom>
            <a:avLst/>
            <a:gdLst/>
            <a:ahLst/>
            <a:cxnLst/>
            <a:rect l="l" t="t" r="r" b="b"/>
            <a:pathLst>
              <a:path w="8996085" h="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714326" y="6543974"/>
            <a:ext cx="5428652" cy="5428652"/>
          </a:xfrm>
          <a:custGeom>
            <a:avLst/>
            <a:gdLst/>
            <a:ahLst/>
            <a:cxnLst/>
            <a:rect l="l" t="t" r="r" b="b"/>
            <a:pathLst>
              <a:path w="5428652" h="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4925882" y="6874980"/>
            <a:ext cx="6095177" cy="6095177"/>
          </a:xfrm>
          <a:custGeom>
            <a:avLst/>
            <a:gdLst/>
            <a:ahLst/>
            <a:cxnLst/>
            <a:rect l="l" t="t" r="r" b="b"/>
            <a:pathLst>
              <a:path w="6095177" h="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rot="-320654">
            <a:off x="15023685" y="2224"/>
            <a:ext cx="4471230" cy="2308815"/>
          </a:xfrm>
          <a:custGeom>
            <a:avLst/>
            <a:gdLst/>
            <a:ahLst/>
            <a:cxnLst/>
            <a:rect l="l" t="t" r="r" b="b"/>
            <a:pathLst>
              <a:path w="4471230" h="2308815">
                <a:moveTo>
                  <a:pt x="0" y="0"/>
                </a:moveTo>
                <a:lnTo>
                  <a:pt x="4471230" y="0"/>
                </a:lnTo>
                <a:lnTo>
                  <a:pt x="4471230" y="2308815"/>
                </a:lnTo>
                <a:lnTo>
                  <a:pt x="0" y="2308815"/>
                </a:lnTo>
                <a:lnTo>
                  <a:pt x="0" y="0"/>
                </a:lnTo>
                <a:close/>
              </a:path>
            </a:pathLst>
          </a:custGeom>
          <a:blipFill>
            <a:blip r:embed="rId6"/>
            <a:stretch>
              <a:fillRect r="-5651"/>
            </a:stretch>
          </a:blipFill>
        </p:spPr>
      </p:sp>
      <p:sp>
        <p:nvSpPr>
          <p:cNvPr id="6" name="Freeform 6"/>
          <p:cNvSpPr/>
          <p:nvPr/>
        </p:nvSpPr>
        <p:spPr>
          <a:xfrm rot="4661459">
            <a:off x="-860948" y="8286627"/>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7"/>
            <a:stretch>
              <a:fillRect/>
            </a:stretch>
          </a:blipFill>
        </p:spPr>
      </p:sp>
      <p:sp>
        <p:nvSpPr>
          <p:cNvPr id="7" name="Freeform 7"/>
          <p:cNvSpPr/>
          <p:nvPr/>
        </p:nvSpPr>
        <p:spPr>
          <a:xfrm>
            <a:off x="15778223" y="6543974"/>
            <a:ext cx="7210834" cy="5994006"/>
          </a:xfrm>
          <a:custGeom>
            <a:avLst/>
            <a:gdLst/>
            <a:ahLst/>
            <a:cxnLst/>
            <a:rect l="l" t="t" r="r" b="b"/>
            <a:pathLst>
              <a:path w="7210834" h="5994006">
                <a:moveTo>
                  <a:pt x="0" y="0"/>
                </a:moveTo>
                <a:lnTo>
                  <a:pt x="7210834" y="0"/>
                </a:lnTo>
                <a:lnTo>
                  <a:pt x="7210834" y="5994006"/>
                </a:lnTo>
                <a:lnTo>
                  <a:pt x="0" y="5994006"/>
                </a:lnTo>
                <a:lnTo>
                  <a:pt x="0" y="0"/>
                </a:lnTo>
                <a:close/>
              </a:path>
            </a:pathLst>
          </a:custGeom>
          <a:blipFill>
            <a:blip r:embed="rId8"/>
            <a:stretch>
              <a:fillRect/>
            </a:stretch>
          </a:blipFill>
        </p:spPr>
      </p:sp>
      <p:sp>
        <p:nvSpPr>
          <p:cNvPr id="8" name="TextBox 8"/>
          <p:cNvSpPr txBox="1"/>
          <p:nvPr/>
        </p:nvSpPr>
        <p:spPr>
          <a:xfrm>
            <a:off x="1028700" y="535706"/>
            <a:ext cx="13430143" cy="1092714"/>
          </a:xfrm>
          <a:prstGeom prst="rect">
            <a:avLst/>
          </a:prstGeom>
        </p:spPr>
        <p:txBody>
          <a:bodyPr lIns="0" tIns="0" rIns="0" bIns="0" rtlCol="0" anchor="t">
            <a:spAutoFit/>
          </a:bodyPr>
          <a:lstStyle/>
          <a:p>
            <a:pPr>
              <a:lnSpc>
                <a:spcPts val="8826"/>
              </a:lnSpc>
            </a:pPr>
            <a:r>
              <a:rPr lang="en-US" sz="6304">
                <a:solidFill>
                  <a:srgbClr val="FFFFFF"/>
                </a:solidFill>
                <a:latin typeface="Neue Machina Ultra-Bold"/>
              </a:rPr>
              <a:t>Key Technologies and Tools</a:t>
            </a:r>
          </a:p>
        </p:txBody>
      </p:sp>
      <p:grpSp>
        <p:nvGrpSpPr>
          <p:cNvPr id="9" name="Group 9"/>
          <p:cNvGrpSpPr/>
          <p:nvPr/>
        </p:nvGrpSpPr>
        <p:grpSpPr>
          <a:xfrm>
            <a:off x="1028700" y="2218302"/>
            <a:ext cx="16230600" cy="7322675"/>
            <a:chOff x="0" y="0"/>
            <a:chExt cx="4208256" cy="1898617"/>
          </a:xfrm>
        </p:grpSpPr>
        <p:sp>
          <p:nvSpPr>
            <p:cNvPr id="10" name="Freeform 10"/>
            <p:cNvSpPr/>
            <p:nvPr/>
          </p:nvSpPr>
          <p:spPr>
            <a:xfrm>
              <a:off x="0" y="0"/>
              <a:ext cx="4208256" cy="1898617"/>
            </a:xfrm>
            <a:custGeom>
              <a:avLst/>
              <a:gdLst/>
              <a:ahLst/>
              <a:cxnLst/>
              <a:rect l="l" t="t" r="r" b="b"/>
              <a:pathLst>
                <a:path w="4208256" h="1898617">
                  <a:moveTo>
                    <a:pt x="4083796" y="1898617"/>
                  </a:moveTo>
                  <a:lnTo>
                    <a:pt x="124460" y="1898617"/>
                  </a:lnTo>
                  <a:cubicBezTo>
                    <a:pt x="55880" y="1898617"/>
                    <a:pt x="0" y="1842737"/>
                    <a:pt x="0" y="1774157"/>
                  </a:cubicBezTo>
                  <a:lnTo>
                    <a:pt x="0" y="124460"/>
                  </a:lnTo>
                  <a:cubicBezTo>
                    <a:pt x="0" y="55880"/>
                    <a:pt x="55880" y="0"/>
                    <a:pt x="124460" y="0"/>
                  </a:cubicBezTo>
                  <a:lnTo>
                    <a:pt x="4083796" y="0"/>
                  </a:lnTo>
                  <a:cubicBezTo>
                    <a:pt x="4152376" y="0"/>
                    <a:pt x="4208256" y="55880"/>
                    <a:pt x="4208256" y="124460"/>
                  </a:cubicBezTo>
                  <a:lnTo>
                    <a:pt x="4208256" y="1774157"/>
                  </a:lnTo>
                  <a:cubicBezTo>
                    <a:pt x="4208256" y="1842737"/>
                    <a:pt x="4152376" y="1898617"/>
                    <a:pt x="4083796" y="1898617"/>
                  </a:cubicBezTo>
                  <a:close/>
                </a:path>
              </a:pathLst>
            </a:custGeom>
            <a:solidFill>
              <a:srgbClr val="2D2F30">
                <a:alpha val="30980"/>
              </a:srgbClr>
            </a:solidFill>
          </p:spPr>
        </p:sp>
      </p:grpSp>
      <p:sp>
        <p:nvSpPr>
          <p:cNvPr id="11" name="TextBox 11"/>
          <p:cNvSpPr txBox="1"/>
          <p:nvPr/>
        </p:nvSpPr>
        <p:spPr>
          <a:xfrm>
            <a:off x="389213" y="2783907"/>
            <a:ext cx="4650225" cy="571886"/>
          </a:xfrm>
          <a:prstGeom prst="rect">
            <a:avLst/>
          </a:prstGeom>
        </p:spPr>
        <p:txBody>
          <a:bodyPr lIns="0" tIns="0" rIns="0" bIns="0" rtlCol="0" anchor="t">
            <a:spAutoFit/>
          </a:bodyPr>
          <a:lstStyle/>
          <a:p>
            <a:pPr algn="ctr">
              <a:lnSpc>
                <a:spcPts val="4754"/>
              </a:lnSpc>
            </a:pPr>
            <a:r>
              <a:rPr lang="en-US" sz="3395">
                <a:solidFill>
                  <a:srgbClr val="FFFFFF"/>
                </a:solidFill>
                <a:latin typeface="Montserrat Bold"/>
              </a:rPr>
              <a:t>CSS</a:t>
            </a:r>
          </a:p>
        </p:txBody>
      </p:sp>
      <p:sp>
        <p:nvSpPr>
          <p:cNvPr id="12" name="TextBox 12"/>
          <p:cNvSpPr txBox="1"/>
          <p:nvPr/>
        </p:nvSpPr>
        <p:spPr>
          <a:xfrm>
            <a:off x="1714877" y="4539855"/>
            <a:ext cx="15096061" cy="2656020"/>
          </a:xfrm>
          <a:prstGeom prst="rect">
            <a:avLst/>
          </a:prstGeom>
        </p:spPr>
        <p:txBody>
          <a:bodyPr lIns="0" tIns="0" rIns="0" bIns="0" rtlCol="0" anchor="t">
            <a:spAutoFit/>
          </a:bodyPr>
          <a:lstStyle/>
          <a:p>
            <a:pPr algn="ctr">
              <a:lnSpc>
                <a:spcPts val="2637"/>
              </a:lnSpc>
            </a:pPr>
            <a:r>
              <a:rPr lang="en-US" sz="1883">
                <a:solidFill>
                  <a:srgbClr val="FFFFFF"/>
                </a:solidFill>
                <a:latin typeface="Montserrat"/>
              </a:rPr>
              <a:t>CSS (Cascading Style Sheets) is a crucial web development technology that complements HTML. It defines the presentation and layout of web content, allowing developers to control elements' visual aspects such as colors, fonts, spacing, and responsiveness. CSS enables consistency and aesthetic appeal, separating the content (HTML) from its styling.</a:t>
            </a:r>
          </a:p>
          <a:p>
            <a:pPr algn="ctr">
              <a:lnSpc>
                <a:spcPts val="2637"/>
              </a:lnSpc>
            </a:pPr>
            <a:r>
              <a:rPr lang="en-US" sz="1883">
                <a:solidFill>
                  <a:srgbClr val="FFFFFF"/>
                </a:solidFill>
                <a:latin typeface="Montserrat"/>
              </a:rPr>
              <a:t>With CSS, web designers can create responsive and user-friendly interfaces, adapting to different screen sizes and devices. CSS frameworks like Bootstrap and preprocessors like Sass enhance productivity and maintainability. Additionally, CSS animations and transitions enable engaging user experiences. CSS is vital for achieving design flexibility, ensuring cross-browser compatibility, and making websites visually appealing, making it an essential tool for modern web development.</a:t>
            </a:r>
          </a:p>
          <a:p>
            <a:pPr algn="ctr">
              <a:lnSpc>
                <a:spcPts val="2637"/>
              </a:lnSpc>
            </a:pPr>
            <a:endParaRPr lang="en-US" sz="1883">
              <a:solidFill>
                <a:srgbClr val="FFFFFF"/>
              </a:solidFill>
              <a:latin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87719" y="-2942560"/>
            <a:ext cx="8996085" cy="8996085"/>
          </a:xfrm>
          <a:custGeom>
            <a:avLst/>
            <a:gdLst/>
            <a:ahLst/>
            <a:cxnLst/>
            <a:rect l="l" t="t" r="r" b="b"/>
            <a:pathLst>
              <a:path w="8996085" h="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714326" y="6543974"/>
            <a:ext cx="5428652" cy="5428652"/>
          </a:xfrm>
          <a:custGeom>
            <a:avLst/>
            <a:gdLst/>
            <a:ahLst/>
            <a:cxnLst/>
            <a:rect l="l" t="t" r="r" b="b"/>
            <a:pathLst>
              <a:path w="5428652" h="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4925882" y="6874980"/>
            <a:ext cx="6095177" cy="6095177"/>
          </a:xfrm>
          <a:custGeom>
            <a:avLst/>
            <a:gdLst/>
            <a:ahLst/>
            <a:cxnLst/>
            <a:rect l="l" t="t" r="r" b="b"/>
            <a:pathLst>
              <a:path w="6095177" h="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rot="-320654">
            <a:off x="15023685" y="2224"/>
            <a:ext cx="4471230" cy="2308815"/>
          </a:xfrm>
          <a:custGeom>
            <a:avLst/>
            <a:gdLst/>
            <a:ahLst/>
            <a:cxnLst/>
            <a:rect l="l" t="t" r="r" b="b"/>
            <a:pathLst>
              <a:path w="4471230" h="2308815">
                <a:moveTo>
                  <a:pt x="0" y="0"/>
                </a:moveTo>
                <a:lnTo>
                  <a:pt x="4471230" y="0"/>
                </a:lnTo>
                <a:lnTo>
                  <a:pt x="4471230" y="2308815"/>
                </a:lnTo>
                <a:lnTo>
                  <a:pt x="0" y="2308815"/>
                </a:lnTo>
                <a:lnTo>
                  <a:pt x="0" y="0"/>
                </a:lnTo>
                <a:close/>
              </a:path>
            </a:pathLst>
          </a:custGeom>
          <a:blipFill>
            <a:blip r:embed="rId6"/>
            <a:stretch>
              <a:fillRect r="-5651"/>
            </a:stretch>
          </a:blipFill>
        </p:spPr>
      </p:sp>
      <p:sp>
        <p:nvSpPr>
          <p:cNvPr id="6" name="Freeform 6"/>
          <p:cNvSpPr/>
          <p:nvPr/>
        </p:nvSpPr>
        <p:spPr>
          <a:xfrm rot="4661459">
            <a:off x="-860948" y="8286627"/>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7"/>
            <a:stretch>
              <a:fillRect/>
            </a:stretch>
          </a:blipFill>
        </p:spPr>
      </p:sp>
      <p:sp>
        <p:nvSpPr>
          <p:cNvPr id="7" name="Freeform 7"/>
          <p:cNvSpPr/>
          <p:nvPr/>
        </p:nvSpPr>
        <p:spPr>
          <a:xfrm>
            <a:off x="15778223" y="6543974"/>
            <a:ext cx="7210834" cy="5994006"/>
          </a:xfrm>
          <a:custGeom>
            <a:avLst/>
            <a:gdLst/>
            <a:ahLst/>
            <a:cxnLst/>
            <a:rect l="l" t="t" r="r" b="b"/>
            <a:pathLst>
              <a:path w="7210834" h="5994006">
                <a:moveTo>
                  <a:pt x="0" y="0"/>
                </a:moveTo>
                <a:lnTo>
                  <a:pt x="7210834" y="0"/>
                </a:lnTo>
                <a:lnTo>
                  <a:pt x="7210834" y="5994006"/>
                </a:lnTo>
                <a:lnTo>
                  <a:pt x="0" y="5994006"/>
                </a:lnTo>
                <a:lnTo>
                  <a:pt x="0" y="0"/>
                </a:lnTo>
                <a:close/>
              </a:path>
            </a:pathLst>
          </a:custGeom>
          <a:blipFill>
            <a:blip r:embed="rId8"/>
            <a:stretch>
              <a:fillRect/>
            </a:stretch>
          </a:blipFill>
        </p:spPr>
      </p:sp>
      <p:sp>
        <p:nvSpPr>
          <p:cNvPr id="8" name="TextBox 8"/>
          <p:cNvSpPr txBox="1"/>
          <p:nvPr/>
        </p:nvSpPr>
        <p:spPr>
          <a:xfrm>
            <a:off x="1028700" y="535706"/>
            <a:ext cx="13430143" cy="1092714"/>
          </a:xfrm>
          <a:prstGeom prst="rect">
            <a:avLst/>
          </a:prstGeom>
        </p:spPr>
        <p:txBody>
          <a:bodyPr lIns="0" tIns="0" rIns="0" bIns="0" rtlCol="0" anchor="t">
            <a:spAutoFit/>
          </a:bodyPr>
          <a:lstStyle/>
          <a:p>
            <a:pPr>
              <a:lnSpc>
                <a:spcPts val="8826"/>
              </a:lnSpc>
            </a:pPr>
            <a:r>
              <a:rPr lang="en-US" sz="6304">
                <a:solidFill>
                  <a:srgbClr val="FFFFFF"/>
                </a:solidFill>
                <a:latin typeface="Neue Machina Ultra-Bold"/>
              </a:rPr>
              <a:t>Key Technologies and Tools</a:t>
            </a:r>
          </a:p>
        </p:txBody>
      </p:sp>
      <p:grpSp>
        <p:nvGrpSpPr>
          <p:cNvPr id="9" name="Group 9"/>
          <p:cNvGrpSpPr/>
          <p:nvPr/>
        </p:nvGrpSpPr>
        <p:grpSpPr>
          <a:xfrm>
            <a:off x="1028700" y="2218302"/>
            <a:ext cx="16230600" cy="7322675"/>
            <a:chOff x="0" y="0"/>
            <a:chExt cx="4208256" cy="1898617"/>
          </a:xfrm>
        </p:grpSpPr>
        <p:sp>
          <p:nvSpPr>
            <p:cNvPr id="10" name="Freeform 10"/>
            <p:cNvSpPr/>
            <p:nvPr/>
          </p:nvSpPr>
          <p:spPr>
            <a:xfrm>
              <a:off x="0" y="0"/>
              <a:ext cx="4208256" cy="1898617"/>
            </a:xfrm>
            <a:custGeom>
              <a:avLst/>
              <a:gdLst/>
              <a:ahLst/>
              <a:cxnLst/>
              <a:rect l="l" t="t" r="r" b="b"/>
              <a:pathLst>
                <a:path w="4208256" h="1898617">
                  <a:moveTo>
                    <a:pt x="4083796" y="1898617"/>
                  </a:moveTo>
                  <a:lnTo>
                    <a:pt x="124460" y="1898617"/>
                  </a:lnTo>
                  <a:cubicBezTo>
                    <a:pt x="55880" y="1898617"/>
                    <a:pt x="0" y="1842737"/>
                    <a:pt x="0" y="1774157"/>
                  </a:cubicBezTo>
                  <a:lnTo>
                    <a:pt x="0" y="124460"/>
                  </a:lnTo>
                  <a:cubicBezTo>
                    <a:pt x="0" y="55880"/>
                    <a:pt x="55880" y="0"/>
                    <a:pt x="124460" y="0"/>
                  </a:cubicBezTo>
                  <a:lnTo>
                    <a:pt x="4083796" y="0"/>
                  </a:lnTo>
                  <a:cubicBezTo>
                    <a:pt x="4152376" y="0"/>
                    <a:pt x="4208256" y="55880"/>
                    <a:pt x="4208256" y="124460"/>
                  </a:cubicBezTo>
                  <a:lnTo>
                    <a:pt x="4208256" y="1774157"/>
                  </a:lnTo>
                  <a:cubicBezTo>
                    <a:pt x="4208256" y="1842737"/>
                    <a:pt x="4152376" y="1898617"/>
                    <a:pt x="4083796" y="1898617"/>
                  </a:cubicBezTo>
                  <a:close/>
                </a:path>
              </a:pathLst>
            </a:custGeom>
            <a:solidFill>
              <a:srgbClr val="2D2F30">
                <a:alpha val="30980"/>
              </a:srgbClr>
            </a:solidFill>
          </p:spPr>
        </p:sp>
      </p:grpSp>
      <p:sp>
        <p:nvSpPr>
          <p:cNvPr id="11" name="TextBox 11"/>
          <p:cNvSpPr txBox="1"/>
          <p:nvPr/>
        </p:nvSpPr>
        <p:spPr>
          <a:xfrm>
            <a:off x="1028700" y="2991887"/>
            <a:ext cx="4650225" cy="571886"/>
          </a:xfrm>
          <a:prstGeom prst="rect">
            <a:avLst/>
          </a:prstGeom>
        </p:spPr>
        <p:txBody>
          <a:bodyPr lIns="0" tIns="0" rIns="0" bIns="0" rtlCol="0" anchor="t">
            <a:spAutoFit/>
          </a:bodyPr>
          <a:lstStyle/>
          <a:p>
            <a:pPr algn="ctr">
              <a:lnSpc>
                <a:spcPts val="4754"/>
              </a:lnSpc>
            </a:pPr>
            <a:r>
              <a:rPr lang="en-US" sz="3395">
                <a:solidFill>
                  <a:srgbClr val="FFFFFF"/>
                </a:solidFill>
                <a:latin typeface="Montserrat Bold"/>
              </a:rPr>
              <a:t>JAVA SCRIPT</a:t>
            </a:r>
          </a:p>
        </p:txBody>
      </p:sp>
      <p:sp>
        <p:nvSpPr>
          <p:cNvPr id="12" name="TextBox 12"/>
          <p:cNvSpPr txBox="1"/>
          <p:nvPr/>
        </p:nvSpPr>
        <p:spPr>
          <a:xfrm>
            <a:off x="1714877" y="4539855"/>
            <a:ext cx="15096061" cy="3322461"/>
          </a:xfrm>
          <a:prstGeom prst="rect">
            <a:avLst/>
          </a:prstGeom>
        </p:spPr>
        <p:txBody>
          <a:bodyPr lIns="0" tIns="0" rIns="0" bIns="0" rtlCol="0" anchor="t">
            <a:spAutoFit/>
          </a:bodyPr>
          <a:lstStyle/>
          <a:p>
            <a:pPr algn="ctr">
              <a:lnSpc>
                <a:spcPts val="2637"/>
              </a:lnSpc>
            </a:pPr>
            <a:r>
              <a:rPr lang="en-US" sz="1883">
                <a:solidFill>
                  <a:srgbClr val="FFFFFF"/>
                </a:solidFill>
                <a:latin typeface="Montserrat"/>
              </a:rPr>
              <a:t>JavaScript is a versatile and essential programming language for web development. It enables dynamic and interactive web experiences by allowing developers to manipulate HTML and CSS in real-time. JavaScript is executed in web browsers, empowering the creation of client-side functionality, such as form validation, animations, and interactive user interfaces. Additionally, with Node.js, JavaScript can be used on the server-side, facilitating full-stack development.</a:t>
            </a:r>
          </a:p>
          <a:p>
            <a:pPr algn="ctr">
              <a:lnSpc>
                <a:spcPts val="2637"/>
              </a:lnSpc>
            </a:pPr>
            <a:r>
              <a:rPr lang="en-US" sz="1883">
                <a:solidFill>
                  <a:srgbClr val="FFFFFF"/>
                </a:solidFill>
                <a:latin typeface="Montserrat"/>
              </a:rPr>
              <a:t>JavaScript has a rich ecosystem with numerous libraries and frameworks like React, Angular, and Vue.js, simplifying complex tasks and enhancing productivity. Its broad adoption and constant evolution make it a cornerstone of modern web development, enabling web applications that are responsive, feature-rich, and capable of delivering engaging user experiences.</a:t>
            </a:r>
          </a:p>
          <a:p>
            <a:pPr algn="ctr">
              <a:lnSpc>
                <a:spcPts val="2637"/>
              </a:lnSpc>
            </a:pPr>
            <a:endParaRPr lang="en-US" sz="1883">
              <a:solidFill>
                <a:srgbClr val="FFFFFF"/>
              </a:solidFill>
              <a:latin typeface="Montserrat"/>
            </a:endParaRPr>
          </a:p>
          <a:p>
            <a:pPr algn="ctr">
              <a:lnSpc>
                <a:spcPts val="2637"/>
              </a:lnSpc>
            </a:pPr>
            <a:endParaRPr lang="en-US" sz="1883">
              <a:solidFill>
                <a:srgbClr val="FFFFFF"/>
              </a:solidFill>
              <a:latin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87719" y="-2942560"/>
            <a:ext cx="8996085" cy="8996085"/>
          </a:xfrm>
          <a:custGeom>
            <a:avLst/>
            <a:gdLst/>
            <a:ahLst/>
            <a:cxnLst/>
            <a:rect l="l" t="t" r="r" b="b"/>
            <a:pathLst>
              <a:path w="8996085" h="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714326" y="6543974"/>
            <a:ext cx="5428652" cy="5428652"/>
          </a:xfrm>
          <a:custGeom>
            <a:avLst/>
            <a:gdLst/>
            <a:ahLst/>
            <a:cxnLst/>
            <a:rect l="l" t="t" r="r" b="b"/>
            <a:pathLst>
              <a:path w="5428652" h="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4925882" y="6874980"/>
            <a:ext cx="6095177" cy="6095177"/>
          </a:xfrm>
          <a:custGeom>
            <a:avLst/>
            <a:gdLst/>
            <a:ahLst/>
            <a:cxnLst/>
            <a:rect l="l" t="t" r="r" b="b"/>
            <a:pathLst>
              <a:path w="6095177" h="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rot="-320654">
            <a:off x="15023685" y="2224"/>
            <a:ext cx="4471230" cy="2308815"/>
          </a:xfrm>
          <a:custGeom>
            <a:avLst/>
            <a:gdLst/>
            <a:ahLst/>
            <a:cxnLst/>
            <a:rect l="l" t="t" r="r" b="b"/>
            <a:pathLst>
              <a:path w="4471230" h="2308815">
                <a:moveTo>
                  <a:pt x="0" y="0"/>
                </a:moveTo>
                <a:lnTo>
                  <a:pt x="4471230" y="0"/>
                </a:lnTo>
                <a:lnTo>
                  <a:pt x="4471230" y="2308815"/>
                </a:lnTo>
                <a:lnTo>
                  <a:pt x="0" y="2308815"/>
                </a:lnTo>
                <a:lnTo>
                  <a:pt x="0" y="0"/>
                </a:lnTo>
                <a:close/>
              </a:path>
            </a:pathLst>
          </a:custGeom>
          <a:blipFill>
            <a:blip r:embed="rId6"/>
            <a:stretch>
              <a:fillRect r="-5651"/>
            </a:stretch>
          </a:blipFill>
        </p:spPr>
      </p:sp>
      <p:sp>
        <p:nvSpPr>
          <p:cNvPr id="6" name="Freeform 6"/>
          <p:cNvSpPr/>
          <p:nvPr/>
        </p:nvSpPr>
        <p:spPr>
          <a:xfrm rot="4661459">
            <a:off x="-860948" y="8286627"/>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7"/>
            <a:stretch>
              <a:fillRect/>
            </a:stretch>
          </a:blipFill>
        </p:spPr>
      </p:sp>
      <p:sp>
        <p:nvSpPr>
          <p:cNvPr id="7" name="Freeform 7"/>
          <p:cNvSpPr/>
          <p:nvPr/>
        </p:nvSpPr>
        <p:spPr>
          <a:xfrm>
            <a:off x="15778223" y="6543974"/>
            <a:ext cx="7210834" cy="5994006"/>
          </a:xfrm>
          <a:custGeom>
            <a:avLst/>
            <a:gdLst/>
            <a:ahLst/>
            <a:cxnLst/>
            <a:rect l="l" t="t" r="r" b="b"/>
            <a:pathLst>
              <a:path w="7210834" h="5994006">
                <a:moveTo>
                  <a:pt x="0" y="0"/>
                </a:moveTo>
                <a:lnTo>
                  <a:pt x="7210834" y="0"/>
                </a:lnTo>
                <a:lnTo>
                  <a:pt x="7210834" y="5994006"/>
                </a:lnTo>
                <a:lnTo>
                  <a:pt x="0" y="5994006"/>
                </a:lnTo>
                <a:lnTo>
                  <a:pt x="0" y="0"/>
                </a:lnTo>
                <a:close/>
              </a:path>
            </a:pathLst>
          </a:custGeom>
          <a:blipFill>
            <a:blip r:embed="rId8"/>
            <a:stretch>
              <a:fillRect/>
            </a:stretch>
          </a:blipFill>
        </p:spPr>
      </p:sp>
      <p:sp>
        <p:nvSpPr>
          <p:cNvPr id="8" name="TextBox 8"/>
          <p:cNvSpPr txBox="1"/>
          <p:nvPr/>
        </p:nvSpPr>
        <p:spPr>
          <a:xfrm>
            <a:off x="1028700" y="535706"/>
            <a:ext cx="13430143" cy="1092714"/>
          </a:xfrm>
          <a:prstGeom prst="rect">
            <a:avLst/>
          </a:prstGeom>
        </p:spPr>
        <p:txBody>
          <a:bodyPr lIns="0" tIns="0" rIns="0" bIns="0" rtlCol="0" anchor="t">
            <a:spAutoFit/>
          </a:bodyPr>
          <a:lstStyle/>
          <a:p>
            <a:pPr>
              <a:lnSpc>
                <a:spcPts val="8826"/>
              </a:lnSpc>
            </a:pPr>
            <a:r>
              <a:rPr lang="en-US" sz="6304">
                <a:solidFill>
                  <a:srgbClr val="FFFFFF"/>
                </a:solidFill>
                <a:latin typeface="Neue Machina Ultra-Bold"/>
              </a:rPr>
              <a:t>Key Technologies and Tools</a:t>
            </a:r>
          </a:p>
        </p:txBody>
      </p:sp>
      <p:grpSp>
        <p:nvGrpSpPr>
          <p:cNvPr id="9" name="Group 9"/>
          <p:cNvGrpSpPr/>
          <p:nvPr/>
        </p:nvGrpSpPr>
        <p:grpSpPr>
          <a:xfrm>
            <a:off x="1028700" y="2218302"/>
            <a:ext cx="16230600" cy="7322675"/>
            <a:chOff x="0" y="0"/>
            <a:chExt cx="4208256" cy="1898617"/>
          </a:xfrm>
        </p:grpSpPr>
        <p:sp>
          <p:nvSpPr>
            <p:cNvPr id="10" name="Freeform 10"/>
            <p:cNvSpPr/>
            <p:nvPr/>
          </p:nvSpPr>
          <p:spPr>
            <a:xfrm>
              <a:off x="0" y="0"/>
              <a:ext cx="4208256" cy="1898617"/>
            </a:xfrm>
            <a:custGeom>
              <a:avLst/>
              <a:gdLst/>
              <a:ahLst/>
              <a:cxnLst/>
              <a:rect l="l" t="t" r="r" b="b"/>
              <a:pathLst>
                <a:path w="4208256" h="1898617">
                  <a:moveTo>
                    <a:pt x="4083796" y="1898617"/>
                  </a:moveTo>
                  <a:lnTo>
                    <a:pt x="124460" y="1898617"/>
                  </a:lnTo>
                  <a:cubicBezTo>
                    <a:pt x="55880" y="1898617"/>
                    <a:pt x="0" y="1842737"/>
                    <a:pt x="0" y="1774157"/>
                  </a:cubicBezTo>
                  <a:lnTo>
                    <a:pt x="0" y="124460"/>
                  </a:lnTo>
                  <a:cubicBezTo>
                    <a:pt x="0" y="55880"/>
                    <a:pt x="55880" y="0"/>
                    <a:pt x="124460" y="0"/>
                  </a:cubicBezTo>
                  <a:lnTo>
                    <a:pt x="4083796" y="0"/>
                  </a:lnTo>
                  <a:cubicBezTo>
                    <a:pt x="4152376" y="0"/>
                    <a:pt x="4208256" y="55880"/>
                    <a:pt x="4208256" y="124460"/>
                  </a:cubicBezTo>
                  <a:lnTo>
                    <a:pt x="4208256" y="1774157"/>
                  </a:lnTo>
                  <a:cubicBezTo>
                    <a:pt x="4208256" y="1842737"/>
                    <a:pt x="4152376" y="1898617"/>
                    <a:pt x="4083796" y="1898617"/>
                  </a:cubicBezTo>
                  <a:close/>
                </a:path>
              </a:pathLst>
            </a:custGeom>
            <a:solidFill>
              <a:srgbClr val="2D2F30">
                <a:alpha val="30980"/>
              </a:srgbClr>
            </a:solidFill>
          </p:spPr>
        </p:sp>
      </p:grpSp>
      <p:sp>
        <p:nvSpPr>
          <p:cNvPr id="11" name="TextBox 11"/>
          <p:cNvSpPr txBox="1"/>
          <p:nvPr/>
        </p:nvSpPr>
        <p:spPr>
          <a:xfrm>
            <a:off x="1541103" y="2783907"/>
            <a:ext cx="4650225" cy="571886"/>
          </a:xfrm>
          <a:prstGeom prst="rect">
            <a:avLst/>
          </a:prstGeom>
        </p:spPr>
        <p:txBody>
          <a:bodyPr lIns="0" tIns="0" rIns="0" bIns="0" rtlCol="0" anchor="t">
            <a:spAutoFit/>
          </a:bodyPr>
          <a:lstStyle/>
          <a:p>
            <a:pPr algn="ctr">
              <a:lnSpc>
                <a:spcPts val="4754"/>
              </a:lnSpc>
            </a:pPr>
            <a:r>
              <a:rPr lang="en-US" sz="3395">
                <a:solidFill>
                  <a:srgbClr val="FFFFFF"/>
                </a:solidFill>
                <a:latin typeface="Montserrat Bold"/>
              </a:rPr>
              <a:t>backend languages</a:t>
            </a:r>
          </a:p>
        </p:txBody>
      </p:sp>
      <p:sp>
        <p:nvSpPr>
          <p:cNvPr id="12" name="TextBox 12"/>
          <p:cNvSpPr txBox="1"/>
          <p:nvPr/>
        </p:nvSpPr>
        <p:spPr>
          <a:xfrm>
            <a:off x="1714877" y="4539855"/>
            <a:ext cx="15096061" cy="3322461"/>
          </a:xfrm>
          <a:prstGeom prst="rect">
            <a:avLst/>
          </a:prstGeom>
        </p:spPr>
        <p:txBody>
          <a:bodyPr lIns="0" tIns="0" rIns="0" bIns="0" rtlCol="0" anchor="t">
            <a:spAutoFit/>
          </a:bodyPr>
          <a:lstStyle/>
          <a:p>
            <a:pPr algn="ctr">
              <a:lnSpc>
                <a:spcPts val="2637"/>
              </a:lnSpc>
            </a:pPr>
            <a:r>
              <a:rPr lang="en-US" sz="1883">
                <a:solidFill>
                  <a:srgbClr val="FFFFFF"/>
                </a:solidFill>
                <a:latin typeface="Montserrat"/>
              </a:rPr>
              <a:t>Python: Python is a versatile, high-level programming language known for its readability and simplicity. It's used for web development, data analysis, automation, and more.</a:t>
            </a:r>
          </a:p>
          <a:p>
            <a:pPr algn="ctr">
              <a:lnSpc>
                <a:spcPts val="2637"/>
              </a:lnSpc>
            </a:pPr>
            <a:endParaRPr lang="en-US" sz="1883">
              <a:solidFill>
                <a:srgbClr val="FFFFFF"/>
              </a:solidFill>
              <a:latin typeface="Montserrat"/>
            </a:endParaRPr>
          </a:p>
          <a:p>
            <a:pPr algn="ctr">
              <a:lnSpc>
                <a:spcPts val="2637"/>
              </a:lnSpc>
            </a:pPr>
            <a:r>
              <a:rPr lang="en-US" sz="1883">
                <a:solidFill>
                  <a:srgbClr val="FFFFFF"/>
                </a:solidFill>
                <a:latin typeface="Montserrat"/>
              </a:rPr>
              <a:t>Ruby: Ruby is a dynamic, object-oriented scripting language. It's favored for its elegant syntax and is often used for web development, notably with the Ruby on Rails framework.</a:t>
            </a:r>
          </a:p>
          <a:p>
            <a:pPr algn="ctr">
              <a:lnSpc>
                <a:spcPts val="2637"/>
              </a:lnSpc>
            </a:pPr>
            <a:endParaRPr lang="en-US" sz="1883">
              <a:solidFill>
                <a:srgbClr val="FFFFFF"/>
              </a:solidFill>
              <a:latin typeface="Montserrat"/>
            </a:endParaRPr>
          </a:p>
          <a:p>
            <a:pPr algn="ctr">
              <a:lnSpc>
                <a:spcPts val="2637"/>
              </a:lnSpc>
            </a:pPr>
            <a:r>
              <a:rPr lang="en-US" sz="1883">
                <a:solidFill>
                  <a:srgbClr val="FFFFFF"/>
                </a:solidFill>
                <a:latin typeface="Montserrat"/>
              </a:rPr>
              <a:t>PHP: PHP is a server-side scripting language designed for web development. It's widely used for creating dynamic websites and web applications, with a focus on simplicity and performance.</a:t>
            </a:r>
          </a:p>
          <a:p>
            <a:pPr algn="ctr">
              <a:lnSpc>
                <a:spcPts val="2637"/>
              </a:lnSpc>
            </a:pPr>
            <a:endParaRPr lang="en-US" sz="1883">
              <a:solidFill>
                <a:srgbClr val="FFFFFF"/>
              </a:solidFill>
              <a:latin typeface="Montserrat"/>
            </a:endParaRPr>
          </a:p>
          <a:p>
            <a:pPr algn="ctr">
              <a:lnSpc>
                <a:spcPts val="2637"/>
              </a:lnSpc>
            </a:pPr>
            <a:endParaRPr lang="en-US" sz="1883">
              <a:solidFill>
                <a:srgbClr val="FFFFFF"/>
              </a:solidFill>
              <a:latin typeface="Montserra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980</Words>
  <Application>Microsoft Office PowerPoint</Application>
  <PresentationFormat>Custom</PresentationFormat>
  <Paragraphs>106</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Arial Black</vt:lpstr>
      <vt:lpstr>Neue Machina Ultra-Bold</vt:lpstr>
      <vt:lpstr>Montserrat Medium</vt:lpstr>
      <vt:lpstr>Calibri</vt:lpstr>
      <vt:lpstr>Montserrat Bold</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Web Development</dc:title>
  <cp:lastModifiedBy>Abhiroop</cp:lastModifiedBy>
  <cp:revision>2</cp:revision>
  <dcterms:created xsi:type="dcterms:W3CDTF">2006-08-16T00:00:00Z</dcterms:created>
  <dcterms:modified xsi:type="dcterms:W3CDTF">2023-10-10T17:16:42Z</dcterms:modified>
  <dc:identifier>DAFwbN0Tx4Q</dc:identifier>
</cp:coreProperties>
</file>

<file path=docProps/thumbnail.jpeg>
</file>